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handoutMasterIdLst>
    <p:handoutMasterId r:id="rId121"/>
  </p:handoutMasterIdLst>
  <p:sldIdLst>
    <p:sldId id="440" r:id="rId2"/>
    <p:sldId id="429" r:id="rId3"/>
    <p:sldId id="430" r:id="rId4"/>
    <p:sldId id="431" r:id="rId5"/>
    <p:sldId id="432" r:id="rId6"/>
    <p:sldId id="374" r:id="rId7"/>
    <p:sldId id="295" r:id="rId8"/>
    <p:sldId id="412" r:id="rId9"/>
    <p:sldId id="327" r:id="rId10"/>
    <p:sldId id="328" r:id="rId11"/>
    <p:sldId id="415" r:id="rId12"/>
    <p:sldId id="335" r:id="rId13"/>
    <p:sldId id="336" r:id="rId14"/>
    <p:sldId id="416" r:id="rId15"/>
    <p:sldId id="337" r:id="rId16"/>
    <p:sldId id="338" r:id="rId17"/>
    <p:sldId id="417" r:id="rId18"/>
    <p:sldId id="329" r:id="rId19"/>
    <p:sldId id="330" r:id="rId20"/>
    <p:sldId id="418" r:id="rId21"/>
    <p:sldId id="419" r:id="rId22"/>
    <p:sldId id="420" r:id="rId23"/>
    <p:sldId id="331" r:id="rId24"/>
    <p:sldId id="332" r:id="rId25"/>
    <p:sldId id="333" r:id="rId26"/>
    <p:sldId id="334" r:id="rId27"/>
    <p:sldId id="414" r:id="rId28"/>
    <p:sldId id="303" r:id="rId29"/>
    <p:sldId id="257"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375" r:id="rId66"/>
    <p:sldId id="340" r:id="rId67"/>
    <p:sldId id="341" r:id="rId68"/>
    <p:sldId id="342" r:id="rId69"/>
    <p:sldId id="343" r:id="rId70"/>
    <p:sldId id="344" r:id="rId71"/>
    <p:sldId id="347" r:id="rId72"/>
    <p:sldId id="348" r:id="rId73"/>
    <p:sldId id="349" r:id="rId74"/>
    <p:sldId id="350" r:id="rId75"/>
    <p:sldId id="351" r:id="rId76"/>
    <p:sldId id="352" r:id="rId77"/>
    <p:sldId id="353" r:id="rId78"/>
    <p:sldId id="354" r:id="rId79"/>
    <p:sldId id="372" r:id="rId80"/>
    <p:sldId id="355" r:id="rId81"/>
    <p:sldId id="356" r:id="rId82"/>
    <p:sldId id="357" r:id="rId83"/>
    <p:sldId id="358" r:id="rId84"/>
    <p:sldId id="373" r:id="rId85"/>
    <p:sldId id="413" r:id="rId86"/>
    <p:sldId id="308" r:id="rId87"/>
    <p:sldId id="313" r:id="rId88"/>
    <p:sldId id="314" r:id="rId89"/>
    <p:sldId id="323" r:id="rId90"/>
    <p:sldId id="322" r:id="rId91"/>
    <p:sldId id="324" r:id="rId92"/>
    <p:sldId id="325" r:id="rId93"/>
    <p:sldId id="326" r:id="rId94"/>
    <p:sldId id="421" r:id="rId95"/>
    <p:sldId id="434" r:id="rId96"/>
    <p:sldId id="435" r:id="rId97"/>
    <p:sldId id="436" r:id="rId98"/>
    <p:sldId id="360" r:id="rId99"/>
    <p:sldId id="361" r:id="rId100"/>
    <p:sldId id="364" r:id="rId101"/>
    <p:sldId id="426" r:id="rId102"/>
    <p:sldId id="441" r:id="rId103"/>
    <p:sldId id="362" r:id="rId104"/>
    <p:sldId id="310" r:id="rId105"/>
    <p:sldId id="438" r:id="rId106"/>
    <p:sldId id="439" r:id="rId107"/>
    <p:sldId id="411" r:id="rId108"/>
    <p:sldId id="316" r:id="rId109"/>
    <p:sldId id="317" r:id="rId110"/>
    <p:sldId id="366" r:id="rId111"/>
    <p:sldId id="367" r:id="rId112"/>
    <p:sldId id="318" r:id="rId113"/>
    <p:sldId id="319" r:id="rId114"/>
    <p:sldId id="320" r:id="rId115"/>
    <p:sldId id="321" r:id="rId116"/>
    <p:sldId id="370" r:id="rId117"/>
    <p:sldId id="371" r:id="rId118"/>
    <p:sldId id="427" r:id="rId119"/>
  </p:sldIdLst>
  <p:sldSz cx="9144000" cy="6858000" type="screen4x3"/>
  <p:notesSz cx="6888163" cy="100187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2"/>
    <a:srgbClr val="27272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81257" autoAdjust="0"/>
  </p:normalViewPr>
  <p:slideViewPr>
    <p:cSldViewPr snapToGrid="0" snapToObjects="1">
      <p:cViewPr varScale="1">
        <p:scale>
          <a:sx n="66" d="100"/>
          <a:sy n="66" d="100"/>
        </p:scale>
        <p:origin x="48"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1944" y="-90"/>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06" tIns="48303" rIns="96606" bIns="48303"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6606" tIns="48303" rIns="96606" bIns="48303" rtlCol="0"/>
          <a:lstStyle>
            <a:lvl1pPr algn="r" eaLnBrk="1" fontAlgn="auto" hangingPunct="1">
              <a:spcBef>
                <a:spcPts val="0"/>
              </a:spcBef>
              <a:spcAft>
                <a:spcPts val="0"/>
              </a:spcAft>
              <a:defRPr sz="1300">
                <a:latin typeface="+mn-lt"/>
              </a:defRPr>
            </a:lvl1pPr>
          </a:lstStyle>
          <a:p>
            <a:pPr>
              <a:defRPr/>
            </a:pPr>
            <a:fld id="{B048CA04-163F-4A6D-8866-C17828679689}" type="datetimeFigureOut">
              <a:rPr lang="en-US"/>
              <a:pPr>
                <a:defRPr/>
              </a:pPr>
              <a:t>5/6/2018</a:t>
            </a:fld>
            <a:endParaRPr lang="en-US"/>
          </a:p>
        </p:txBody>
      </p:sp>
      <p:sp>
        <p:nvSpPr>
          <p:cNvPr id="4" name="Footer Placeholder 3"/>
          <p:cNvSpPr>
            <a:spLocks noGrp="1"/>
          </p:cNvSpPr>
          <p:nvPr>
            <p:ph type="ftr" sz="quarter" idx="2"/>
          </p:nvPr>
        </p:nvSpPr>
        <p:spPr>
          <a:xfrm>
            <a:off x="0" y="9515475"/>
            <a:ext cx="2984500" cy="501650"/>
          </a:xfrm>
          <a:prstGeom prst="rect">
            <a:avLst/>
          </a:prstGeom>
        </p:spPr>
        <p:txBody>
          <a:bodyPr vert="horz" lIns="96606" tIns="48303" rIns="96606" bIns="48303"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3902075" y="9515475"/>
            <a:ext cx="2984500" cy="501650"/>
          </a:xfrm>
          <a:prstGeom prst="rect">
            <a:avLst/>
          </a:prstGeom>
        </p:spPr>
        <p:txBody>
          <a:bodyPr vert="horz" wrap="square" lIns="96606" tIns="48303" rIns="96606" bIns="48303" numCol="1" anchor="b" anchorCtr="0" compatLnSpc="1">
            <a:prstTxWarp prst="textNoShape">
              <a:avLst/>
            </a:prstTxWarp>
          </a:bodyPr>
          <a:lstStyle>
            <a:lvl1pPr algn="r" eaLnBrk="1" hangingPunct="1">
              <a:defRPr sz="1300"/>
            </a:lvl1pPr>
          </a:lstStyle>
          <a:p>
            <a:fld id="{9010A5D5-F218-4880-86AE-F3AF9CC6FD8E}" type="slidenum">
              <a:rPr lang="en-US" altLang="en-US"/>
              <a:pPr/>
              <a:t>‹#›</a:t>
            </a:fld>
            <a:endParaRPr lang="en-US" altLang="en-US"/>
          </a:p>
        </p:txBody>
      </p:sp>
    </p:spTree>
    <p:extLst>
      <p:ext uri="{BB962C8B-B14F-4D97-AF65-F5344CB8AC3E}">
        <p14:creationId xmlns:p14="http://schemas.microsoft.com/office/powerpoint/2010/main" val="315832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06" tIns="48303" rIns="96606" bIns="48303"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02075" y="0"/>
            <a:ext cx="2984500" cy="501650"/>
          </a:xfrm>
          <a:prstGeom prst="rect">
            <a:avLst/>
          </a:prstGeom>
        </p:spPr>
        <p:txBody>
          <a:bodyPr vert="horz" lIns="96606" tIns="48303" rIns="96606" bIns="48303" rtlCol="0"/>
          <a:lstStyle>
            <a:lvl1pPr algn="r" eaLnBrk="1" fontAlgn="auto" hangingPunct="1">
              <a:spcBef>
                <a:spcPts val="0"/>
              </a:spcBef>
              <a:spcAft>
                <a:spcPts val="0"/>
              </a:spcAft>
              <a:defRPr sz="1300">
                <a:latin typeface="+mn-lt"/>
              </a:defRPr>
            </a:lvl1pPr>
          </a:lstStyle>
          <a:p>
            <a:pPr>
              <a:defRPr/>
            </a:pPr>
            <a:fld id="{2ACAF59A-E9AC-4E1A-8480-64483A7ABDFD}" type="datetimeFigureOut">
              <a:rPr lang="en-US"/>
              <a:pPr>
                <a:defRPr/>
              </a:pPr>
              <a:t>5/6/2018</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pPr lvl="0"/>
            <a:endParaRPr lang="en-US" noProof="0"/>
          </a:p>
        </p:txBody>
      </p:sp>
      <p:sp>
        <p:nvSpPr>
          <p:cNvPr id="5" name="Notes Placeholder 4"/>
          <p:cNvSpPr>
            <a:spLocks noGrp="1"/>
          </p:cNvSpPr>
          <p:nvPr>
            <p:ph type="body" sz="quarter" idx="3"/>
          </p:nvPr>
        </p:nvSpPr>
        <p:spPr>
          <a:xfrm>
            <a:off x="688975" y="4759325"/>
            <a:ext cx="5510213" cy="4508500"/>
          </a:xfrm>
          <a:prstGeom prst="rect">
            <a:avLst/>
          </a:prstGeom>
        </p:spPr>
        <p:txBody>
          <a:bodyPr vert="horz" lIns="96606" tIns="48303" rIns="96606" bIns="48303"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9515475"/>
            <a:ext cx="2984500" cy="501650"/>
          </a:xfrm>
          <a:prstGeom prst="rect">
            <a:avLst/>
          </a:prstGeom>
        </p:spPr>
        <p:txBody>
          <a:bodyPr vert="horz" lIns="96606" tIns="48303" rIns="96606" bIns="48303"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02075" y="9515475"/>
            <a:ext cx="2984500" cy="501650"/>
          </a:xfrm>
          <a:prstGeom prst="rect">
            <a:avLst/>
          </a:prstGeom>
        </p:spPr>
        <p:txBody>
          <a:bodyPr vert="horz" wrap="square" lIns="96606" tIns="48303" rIns="96606" bIns="48303" numCol="1" anchor="b" anchorCtr="0" compatLnSpc="1">
            <a:prstTxWarp prst="textNoShape">
              <a:avLst/>
            </a:prstTxWarp>
          </a:bodyPr>
          <a:lstStyle>
            <a:lvl1pPr algn="r" eaLnBrk="1" hangingPunct="1">
              <a:defRPr sz="1300"/>
            </a:lvl1pPr>
          </a:lstStyle>
          <a:p>
            <a:fld id="{C8A1E1DF-0C70-4479-833F-B3D80C87AEC5}" type="slidenum">
              <a:rPr lang="en-US" altLang="en-US"/>
              <a:pPr/>
              <a:t>‹#›</a:t>
            </a:fld>
            <a:endParaRPr lang="en-US" altLang="en-US"/>
          </a:p>
        </p:txBody>
      </p:sp>
    </p:spTree>
    <p:extLst>
      <p:ext uri="{BB962C8B-B14F-4D97-AF65-F5344CB8AC3E}">
        <p14:creationId xmlns:p14="http://schemas.microsoft.com/office/powerpoint/2010/main" val="8637884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A1E1DF-0C70-4479-833F-B3D80C87AEC5}" type="slidenum">
              <a:rPr lang="en-US" altLang="en-US" smtClean="0"/>
              <a:pPr/>
              <a:t>2</a:t>
            </a:fld>
            <a:endParaRPr lang="en-US" altLang="en-US"/>
          </a:p>
        </p:txBody>
      </p:sp>
    </p:spTree>
    <p:extLst>
      <p:ext uri="{BB962C8B-B14F-4D97-AF65-F5344CB8AC3E}">
        <p14:creationId xmlns:p14="http://schemas.microsoft.com/office/powerpoint/2010/main" val="324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A6D3E3D-3476-4F6B-8292-66F7AC70CC44}" type="slidenum">
              <a:rPr lang="en-US" altLang="en-US"/>
              <a:pPr/>
              <a:t>15</a:t>
            </a:fld>
            <a:endParaRPr lang="en-US" altLang="en-US"/>
          </a:p>
        </p:txBody>
      </p:sp>
    </p:spTree>
    <p:extLst>
      <p:ext uri="{BB962C8B-B14F-4D97-AF65-F5344CB8AC3E}">
        <p14:creationId xmlns:p14="http://schemas.microsoft.com/office/powerpoint/2010/main" val="12420240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Ask the question and promote discussion.</a:t>
            </a:r>
          </a:p>
          <a:p>
            <a:r>
              <a:rPr lang="en-AU" altLang="en-US" smtClean="0"/>
              <a:t>Time needed will depend on how much you have to mark of.</a:t>
            </a:r>
          </a:p>
          <a:p>
            <a:r>
              <a:rPr lang="en-AU" altLang="en-US" smtClean="0"/>
              <a:t>If you are meeting regularly then hour and half is probably sufficient. If you haven’t met for a while and she has almost finished you might need a few hours </a:t>
            </a:r>
          </a:p>
          <a:p>
            <a:r>
              <a:rPr lang="en-AU" altLang="en-US" smtClean="0"/>
              <a:t>It is important to give yourselves as much uninterrupted time as possible and if time is short, either reschedule or say at the begining of the meeting I only have this much time what is the most important thing you need me to do.</a:t>
            </a:r>
          </a:p>
          <a:p>
            <a:r>
              <a:rPr lang="en-AU" altLang="en-US" smtClean="0"/>
              <a:t>Also discuss alternate ways to meet.</a:t>
            </a:r>
          </a:p>
          <a:p>
            <a:r>
              <a:rPr lang="en-AU" altLang="en-US" smtClean="0"/>
              <a:t>If distance is an issue, or work and family commitments.</a:t>
            </a:r>
          </a:p>
          <a:p>
            <a:r>
              <a:rPr lang="en-AU" altLang="en-US" smtClean="0"/>
              <a:t>You might be able to have a phone conversation with the passport being emailed </a:t>
            </a:r>
          </a:p>
          <a:p>
            <a:r>
              <a:rPr lang="en-AU" altLang="en-US" smtClean="0"/>
              <a:t>Or a skype meeting.</a:t>
            </a:r>
          </a:p>
          <a:p>
            <a:r>
              <a:rPr lang="en-AU" altLang="en-US" smtClean="0"/>
              <a:t>It is important to make it work </a:t>
            </a:r>
            <a:endParaRPr lang="en-GB" alt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59BC1EB-FBE6-4BA2-BDE0-5246B011D809}" type="slidenum">
              <a:rPr lang="en-US" altLang="en-US"/>
              <a:pPr/>
              <a:t>112</a:t>
            </a:fld>
            <a:endParaRPr lang="en-US" altLang="en-US"/>
          </a:p>
        </p:txBody>
      </p:sp>
    </p:spTree>
    <p:extLst>
      <p:ext uri="{BB962C8B-B14F-4D97-AF65-F5344CB8AC3E}">
        <p14:creationId xmlns:p14="http://schemas.microsoft.com/office/powerpoint/2010/main" val="25153908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81C2CFC-D39D-4CFA-B8CE-664291835135}" type="slidenum">
              <a:rPr lang="en-US" altLang="en-US"/>
              <a:pPr/>
              <a:t>113</a:t>
            </a:fld>
            <a:endParaRPr lang="en-US" altLang="en-US"/>
          </a:p>
        </p:txBody>
      </p:sp>
    </p:spTree>
    <p:extLst>
      <p:ext uri="{BB962C8B-B14F-4D97-AF65-F5344CB8AC3E}">
        <p14:creationId xmlns:p14="http://schemas.microsoft.com/office/powerpoint/2010/main" val="28907671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Flexibility is essential to ensure the process continues to be short.</a:t>
            </a:r>
          </a:p>
          <a:p>
            <a:r>
              <a:rPr lang="en-AU" altLang="en-US" smtClean="0"/>
              <a:t>Don’t hold up the process because the new leader hasn’t been able to visit 2 units, the distance maybe too far and maybe talking with the leaders of other units at a region or state event may have the same result and move the process along.</a:t>
            </a:r>
          </a:p>
          <a:p>
            <a:r>
              <a:rPr lang="en-AU" altLang="en-US" smtClean="0"/>
              <a:t>Accept that other people are going to be present to witness some of the activities the NYQ Leader presents, accept this as it bolsters the NYQ Leaders confidence and speeds the process along</a:t>
            </a:r>
          </a:p>
          <a:p>
            <a:endParaRPr lang="en-GB" alt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75A192-32C6-45FA-AE45-DE85024BBCD4}" type="slidenum">
              <a:rPr lang="en-US" altLang="en-US"/>
              <a:pPr/>
              <a:t>114</a:t>
            </a:fld>
            <a:endParaRPr lang="en-US" altLang="en-US"/>
          </a:p>
        </p:txBody>
      </p:sp>
    </p:spTree>
    <p:extLst>
      <p:ext uri="{BB962C8B-B14F-4D97-AF65-F5344CB8AC3E}">
        <p14:creationId xmlns:p14="http://schemas.microsoft.com/office/powerpoint/2010/main" val="1680393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C87C383-B412-4AFE-9347-A397AF88F689}" type="slidenum">
              <a:rPr lang="en-US" altLang="en-US"/>
              <a:pPr/>
              <a:t>115</a:t>
            </a:fld>
            <a:endParaRPr lang="en-US" altLang="en-US"/>
          </a:p>
        </p:txBody>
      </p:sp>
    </p:spTree>
    <p:extLst>
      <p:ext uri="{BB962C8B-B14F-4D97-AF65-F5344CB8AC3E}">
        <p14:creationId xmlns:p14="http://schemas.microsoft.com/office/powerpoint/2010/main" val="1227125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1E031AA-8752-42C7-A2D4-D057AD39B765}" type="slidenum">
              <a:rPr lang="en-US" altLang="en-US"/>
              <a:pPr/>
              <a:t>116</a:t>
            </a:fld>
            <a:endParaRPr lang="en-US" altLang="en-US"/>
          </a:p>
        </p:txBody>
      </p:sp>
    </p:spTree>
    <p:extLst>
      <p:ext uri="{BB962C8B-B14F-4D97-AF65-F5344CB8AC3E}">
        <p14:creationId xmlns:p14="http://schemas.microsoft.com/office/powerpoint/2010/main" val="20392323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DB5BB0D-9FC3-47A9-91A8-982CC4546CFF}" type="slidenum">
              <a:rPr lang="en-US" altLang="en-US"/>
              <a:pPr/>
              <a:t>117</a:t>
            </a:fld>
            <a:endParaRPr lang="en-US" altLang="en-US"/>
          </a:p>
        </p:txBody>
      </p:sp>
    </p:spTree>
    <p:extLst>
      <p:ext uri="{BB962C8B-B14F-4D97-AF65-F5344CB8AC3E}">
        <p14:creationId xmlns:p14="http://schemas.microsoft.com/office/powerpoint/2010/main" val="237121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If regular meetings are held and with some planning all the modules could be signed at a district meeting.</a:t>
            </a:r>
          </a:p>
          <a:p>
            <a:r>
              <a:rPr lang="en-AU" altLang="en-US" smtClean="0"/>
              <a:t>Go back through the passport to confirm this.</a:t>
            </a:r>
          </a:p>
          <a:p>
            <a:endParaRPr lang="en-GB"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A85C07D-3AD1-4536-B569-C093C36784C5}" type="slidenum">
              <a:rPr lang="en-US" altLang="en-US"/>
              <a:pPr/>
              <a:t>16</a:t>
            </a:fld>
            <a:endParaRPr lang="en-US" altLang="en-US"/>
          </a:p>
        </p:txBody>
      </p:sp>
    </p:spTree>
    <p:extLst>
      <p:ext uri="{BB962C8B-B14F-4D97-AF65-F5344CB8AC3E}">
        <p14:creationId xmlns:p14="http://schemas.microsoft.com/office/powerpoint/2010/main" val="186876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F455585-3969-4E94-9D84-3D2D53BD75E4}" type="slidenum">
              <a:rPr lang="en-US" altLang="en-US"/>
              <a:pPr/>
              <a:t>18</a:t>
            </a:fld>
            <a:endParaRPr lang="en-US" altLang="en-US"/>
          </a:p>
        </p:txBody>
      </p:sp>
    </p:spTree>
    <p:extLst>
      <p:ext uri="{BB962C8B-B14F-4D97-AF65-F5344CB8AC3E}">
        <p14:creationId xmlns:p14="http://schemas.microsoft.com/office/powerpoint/2010/main" val="17686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D8DEF65-9468-4CB4-83D7-9D3B156F6652}" type="slidenum">
              <a:rPr lang="en-US" altLang="en-US"/>
              <a:pPr/>
              <a:t>19</a:t>
            </a:fld>
            <a:endParaRPr lang="en-US" altLang="en-US"/>
          </a:p>
        </p:txBody>
      </p:sp>
    </p:spTree>
    <p:extLst>
      <p:ext uri="{BB962C8B-B14F-4D97-AF65-F5344CB8AC3E}">
        <p14:creationId xmlns:p14="http://schemas.microsoft.com/office/powerpoint/2010/main" val="320962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D57974-67E5-4AF1-824A-276D0C8E7F30}" type="slidenum">
              <a:rPr lang="en-US" altLang="en-US"/>
              <a:pPr/>
              <a:t>23</a:t>
            </a:fld>
            <a:endParaRPr lang="en-US" altLang="en-US"/>
          </a:p>
        </p:txBody>
      </p:sp>
    </p:spTree>
    <p:extLst>
      <p:ext uri="{BB962C8B-B14F-4D97-AF65-F5344CB8AC3E}">
        <p14:creationId xmlns:p14="http://schemas.microsoft.com/office/powerpoint/2010/main" val="315122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5258DB1-84E4-43B3-8835-AA4C4F011A0D}" type="slidenum">
              <a:rPr lang="en-US" altLang="en-US"/>
              <a:pPr/>
              <a:t>24</a:t>
            </a:fld>
            <a:endParaRPr lang="en-US" altLang="en-US"/>
          </a:p>
        </p:txBody>
      </p:sp>
    </p:spTree>
    <p:extLst>
      <p:ext uri="{BB962C8B-B14F-4D97-AF65-F5344CB8AC3E}">
        <p14:creationId xmlns:p14="http://schemas.microsoft.com/office/powerpoint/2010/main" val="266588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C57D2C4-6CC5-4AC1-B210-F4C8E840C29A}" type="slidenum">
              <a:rPr lang="en-US" altLang="en-US"/>
              <a:pPr/>
              <a:t>25</a:t>
            </a:fld>
            <a:endParaRPr lang="en-US" altLang="en-US"/>
          </a:p>
        </p:txBody>
      </p:sp>
    </p:spTree>
    <p:extLst>
      <p:ext uri="{BB962C8B-B14F-4D97-AF65-F5344CB8AC3E}">
        <p14:creationId xmlns:p14="http://schemas.microsoft.com/office/powerpoint/2010/main" val="2749292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3233E42-7577-4FFD-8EA4-1C2ADC3BEAF3}" type="slidenum">
              <a:rPr lang="en-US" altLang="en-US"/>
              <a:pPr/>
              <a:t>26</a:t>
            </a:fld>
            <a:endParaRPr lang="en-US" altLang="en-US"/>
          </a:p>
        </p:txBody>
      </p:sp>
    </p:spTree>
    <p:extLst>
      <p:ext uri="{BB962C8B-B14F-4D97-AF65-F5344CB8AC3E}">
        <p14:creationId xmlns:p14="http://schemas.microsoft.com/office/powerpoint/2010/main" val="12690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Let’s see what knowledge you have bought with you and what you have learnt so far!</a:t>
            </a:r>
            <a:endParaRPr lang="en-GB"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12C0671-363F-4F55-A0B9-1D07041EE791}" type="slidenum">
              <a:rPr lang="en-US" altLang="en-US"/>
              <a:pPr/>
              <a:t>28</a:t>
            </a:fld>
            <a:endParaRPr lang="en-US" altLang="en-US"/>
          </a:p>
        </p:txBody>
      </p:sp>
    </p:spTree>
    <p:extLst>
      <p:ext uri="{BB962C8B-B14F-4D97-AF65-F5344CB8AC3E}">
        <p14:creationId xmlns:p14="http://schemas.microsoft.com/office/powerpoint/2010/main" val="268293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D3EB90D-2A53-45CD-93CF-2B63B9BA4797}" type="slidenum">
              <a:rPr lang="en-US" altLang="en-US"/>
              <a:pPr/>
              <a:t>29</a:t>
            </a:fld>
            <a:endParaRPr lang="en-US" altLang="en-US"/>
          </a:p>
        </p:txBody>
      </p:sp>
    </p:spTree>
    <p:extLst>
      <p:ext uri="{BB962C8B-B14F-4D97-AF65-F5344CB8AC3E}">
        <p14:creationId xmlns:p14="http://schemas.microsoft.com/office/powerpoint/2010/main" val="22920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423A1F3-155C-4547-BEF7-92D1F80DB7F6}" type="slidenum">
              <a:rPr lang="en-US" altLang="en-US"/>
              <a:pPr/>
              <a:t>6</a:t>
            </a:fld>
            <a:endParaRPr lang="en-US" altLang="en-US"/>
          </a:p>
        </p:txBody>
      </p:sp>
    </p:spTree>
    <p:extLst>
      <p:ext uri="{BB962C8B-B14F-4D97-AF65-F5344CB8AC3E}">
        <p14:creationId xmlns:p14="http://schemas.microsoft.com/office/powerpoint/2010/main" val="428480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C4BB7F-74FF-4B90-A404-548AD5686EFB}" type="slidenum">
              <a:rPr lang="en-US" altLang="en-US"/>
              <a:pPr/>
              <a:t>30</a:t>
            </a:fld>
            <a:endParaRPr lang="en-US" altLang="en-US"/>
          </a:p>
        </p:txBody>
      </p:sp>
    </p:spTree>
    <p:extLst>
      <p:ext uri="{BB962C8B-B14F-4D97-AF65-F5344CB8AC3E}">
        <p14:creationId xmlns:p14="http://schemas.microsoft.com/office/powerpoint/2010/main" val="4855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40CE9B1-1419-4AC6-BE3D-AFA693F8F71C}" type="slidenum">
              <a:rPr lang="en-US" altLang="en-US"/>
              <a:pPr/>
              <a:t>31</a:t>
            </a:fld>
            <a:endParaRPr lang="en-US" altLang="en-US"/>
          </a:p>
        </p:txBody>
      </p:sp>
    </p:spTree>
    <p:extLst>
      <p:ext uri="{BB962C8B-B14F-4D97-AF65-F5344CB8AC3E}">
        <p14:creationId xmlns:p14="http://schemas.microsoft.com/office/powerpoint/2010/main" val="6441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AF1ED7D-351E-4B3F-A2B8-6A6695B38406}" type="slidenum">
              <a:rPr lang="en-US" altLang="en-US"/>
              <a:pPr/>
              <a:t>32</a:t>
            </a:fld>
            <a:endParaRPr lang="en-US" altLang="en-US"/>
          </a:p>
        </p:txBody>
      </p:sp>
    </p:spTree>
    <p:extLst>
      <p:ext uri="{BB962C8B-B14F-4D97-AF65-F5344CB8AC3E}">
        <p14:creationId xmlns:p14="http://schemas.microsoft.com/office/powerpoint/2010/main" val="298892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7B91383-E32E-44F7-9E5C-095A533E9319}" type="slidenum">
              <a:rPr lang="en-US" altLang="en-US"/>
              <a:pPr/>
              <a:t>33</a:t>
            </a:fld>
            <a:endParaRPr lang="en-US" altLang="en-US"/>
          </a:p>
        </p:txBody>
      </p:sp>
    </p:spTree>
    <p:extLst>
      <p:ext uri="{BB962C8B-B14F-4D97-AF65-F5344CB8AC3E}">
        <p14:creationId xmlns:p14="http://schemas.microsoft.com/office/powerpoint/2010/main" val="263238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F6B9A96-000D-4018-A0C3-EFC36B797AA7}" type="slidenum">
              <a:rPr lang="en-US" altLang="en-US"/>
              <a:pPr/>
              <a:t>34</a:t>
            </a:fld>
            <a:endParaRPr lang="en-US" altLang="en-US"/>
          </a:p>
        </p:txBody>
      </p:sp>
    </p:spTree>
    <p:extLst>
      <p:ext uri="{BB962C8B-B14F-4D97-AF65-F5344CB8AC3E}">
        <p14:creationId xmlns:p14="http://schemas.microsoft.com/office/powerpoint/2010/main" val="70538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F8FBAA5-C7C1-42FC-BA0A-65C6A1047361}" type="slidenum">
              <a:rPr lang="en-US" altLang="en-US"/>
              <a:pPr/>
              <a:t>35</a:t>
            </a:fld>
            <a:endParaRPr lang="en-US" altLang="en-US"/>
          </a:p>
        </p:txBody>
      </p:sp>
    </p:spTree>
    <p:extLst>
      <p:ext uri="{BB962C8B-B14F-4D97-AF65-F5344CB8AC3E}">
        <p14:creationId xmlns:p14="http://schemas.microsoft.com/office/powerpoint/2010/main" val="2362824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D9F2807-E869-485C-ADCC-BC9974D6604C}" type="slidenum">
              <a:rPr lang="en-US" altLang="en-US"/>
              <a:pPr/>
              <a:t>36</a:t>
            </a:fld>
            <a:endParaRPr lang="en-US" altLang="en-US"/>
          </a:p>
        </p:txBody>
      </p:sp>
    </p:spTree>
    <p:extLst>
      <p:ext uri="{BB962C8B-B14F-4D97-AF65-F5344CB8AC3E}">
        <p14:creationId xmlns:p14="http://schemas.microsoft.com/office/powerpoint/2010/main" val="3637349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FA9B9AC-42ED-4D9C-9EB8-05DB90A16027}" type="slidenum">
              <a:rPr lang="en-US" altLang="en-US"/>
              <a:pPr/>
              <a:t>37</a:t>
            </a:fld>
            <a:endParaRPr lang="en-US" altLang="en-US"/>
          </a:p>
        </p:txBody>
      </p:sp>
    </p:spTree>
    <p:extLst>
      <p:ext uri="{BB962C8B-B14F-4D97-AF65-F5344CB8AC3E}">
        <p14:creationId xmlns:p14="http://schemas.microsoft.com/office/powerpoint/2010/main" val="718533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44EE856-B4C8-4F79-B0B5-9F89352158B7}" type="slidenum">
              <a:rPr lang="en-US" altLang="en-US"/>
              <a:pPr/>
              <a:t>38</a:t>
            </a:fld>
            <a:endParaRPr lang="en-US" altLang="en-US"/>
          </a:p>
        </p:txBody>
      </p:sp>
    </p:spTree>
    <p:extLst>
      <p:ext uri="{BB962C8B-B14F-4D97-AF65-F5344CB8AC3E}">
        <p14:creationId xmlns:p14="http://schemas.microsoft.com/office/powerpoint/2010/main" val="2208007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BEAB473-FB55-4589-9578-75E45896E748}" type="slidenum">
              <a:rPr lang="en-US" altLang="en-US"/>
              <a:pPr/>
              <a:t>39</a:t>
            </a:fld>
            <a:endParaRPr lang="en-US" altLang="en-US"/>
          </a:p>
        </p:txBody>
      </p:sp>
    </p:spTree>
    <p:extLst>
      <p:ext uri="{BB962C8B-B14F-4D97-AF65-F5344CB8AC3E}">
        <p14:creationId xmlns:p14="http://schemas.microsoft.com/office/powerpoint/2010/main" val="27922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Conduct an activity that allows participants to see the different roles, who does what and that it is team effort – LP, QL and DM/RM must work together to support the NYQL or NYQM or NYQOL</a:t>
            </a:r>
          </a:p>
          <a:p>
            <a:endParaRPr lang="en-AU" altLang="en-US" smtClean="0"/>
          </a:p>
          <a:p>
            <a:r>
              <a:rPr lang="en-AU" altLang="en-US" smtClean="0"/>
              <a:t>Find out if anyone is a prospective Manager or Outdoors LP</a:t>
            </a:r>
          </a:p>
          <a:p>
            <a:endParaRPr lang="en-AU" altLang="en-US" smtClean="0"/>
          </a:p>
          <a:p>
            <a:r>
              <a:rPr lang="en-AU" altLang="en-US" smtClean="0"/>
              <a:t>Explain that the process is the same for UL and DM and OL as far as the support and signing off the passport is concerned.  We will be talking mainly UL throughout the day but the </a:t>
            </a:r>
            <a:r>
              <a:rPr lang="en-AU" altLang="en-US" u="sng" smtClean="0"/>
              <a:t>process is the same</a:t>
            </a:r>
            <a:r>
              <a:rPr lang="en-AU" altLang="en-US" smtClean="0"/>
              <a:t>.</a:t>
            </a:r>
          </a:p>
          <a:p>
            <a:endParaRPr lang="en-AU" altLang="en-US" smtClean="0"/>
          </a:p>
          <a:p>
            <a:r>
              <a:rPr lang="en-AU" altLang="en-US" smtClean="0"/>
              <a:t>Ensure that everyone has access to the Guidance Notes for this activity – pages 7-12</a:t>
            </a:r>
          </a:p>
          <a:p>
            <a:endParaRPr lang="en-AU" altLang="en-US" smtClean="0"/>
          </a:p>
          <a:p>
            <a:r>
              <a:rPr lang="en-AU" altLang="en-US" smtClean="0"/>
              <a:t>It needs to be stated that the Passport is a learning experience, the activities do not need to be perfect to be acceptable.</a:t>
            </a:r>
          </a:p>
          <a:p>
            <a:r>
              <a:rPr lang="en-AU" altLang="en-US" smtClean="0"/>
              <a:t>The idea is that through each experience the NYQ Leader can learn from the activity and see how it could/should be done differently or adapted to suit the needs of a different group of girls</a:t>
            </a:r>
          </a:p>
          <a:p>
            <a:endParaRPr lang="en-AU" altLang="en-US" smtClean="0"/>
          </a:p>
          <a:p>
            <a:r>
              <a:rPr lang="en-AU" altLang="en-US" smtClean="0"/>
              <a:t>The District Manager can only be a Learning Partner for another District Manager, which is why she cannot be appointed the Learning partner for her district.  The Learning Partner is appointed to the district not the leader, she then works with all the new leaders within the district.</a:t>
            </a:r>
          </a:p>
          <a:p>
            <a:endParaRPr lang="en-AU" altLang="en-US" smtClean="0"/>
          </a:p>
          <a:p>
            <a:r>
              <a:rPr lang="en-AU" altLang="en-US" smtClean="0"/>
              <a:t>If you are lucky enough to have a significant number of new leaders a second Learning Partner can be appointed</a:t>
            </a:r>
          </a:p>
          <a:p>
            <a:endParaRPr lang="en-AU" altLang="en-US" smtClean="0"/>
          </a:p>
          <a:p>
            <a:r>
              <a:rPr lang="en-AU" altLang="en-US" smtClean="0"/>
              <a:t>It can be mentioned here that the QL talking with the girls and letting them know that the new leader needs to earn her leaders badge and she needs to plan some of the activities is a way of having the girls involvement and understanding and hopefully this will enable the process to be moved along better and quicker.</a:t>
            </a:r>
          </a:p>
          <a:p>
            <a:endParaRPr lang="en-AU" altLang="en-US" smtClean="0"/>
          </a:p>
          <a:p>
            <a:endParaRPr lang="en-GB" altLang="en-US" smtClean="0"/>
          </a:p>
          <a:p>
            <a:endParaRPr lang="en-AU" altLang="en-US" smtClean="0"/>
          </a:p>
          <a:p>
            <a:endParaRPr lang="en-AU" altLang="en-US" smtClean="0"/>
          </a:p>
          <a:p>
            <a:endParaRPr lang="en-AU" altLang="en-US" smtClean="0"/>
          </a:p>
          <a:p>
            <a:endParaRPr lang="en-GB" altLang="en-US" smtClean="0"/>
          </a:p>
          <a:p>
            <a:endParaRPr lang="en-GB" altLang="en-US" smtClean="0"/>
          </a:p>
          <a:p>
            <a:endParaRPr lang="en-GB"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27990C-76C0-4018-8A8B-2E338FBE6DC2}" type="slidenum">
              <a:rPr lang="en-US" altLang="en-US"/>
              <a:pPr/>
              <a:t>7</a:t>
            </a:fld>
            <a:endParaRPr lang="en-US" altLang="en-US"/>
          </a:p>
        </p:txBody>
      </p:sp>
    </p:spTree>
    <p:extLst>
      <p:ext uri="{BB962C8B-B14F-4D97-AF65-F5344CB8AC3E}">
        <p14:creationId xmlns:p14="http://schemas.microsoft.com/office/powerpoint/2010/main" val="521749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413E40-804C-4D38-AF39-CF41DC4B3BDB}" type="slidenum">
              <a:rPr lang="en-US" altLang="en-US"/>
              <a:pPr/>
              <a:t>40</a:t>
            </a:fld>
            <a:endParaRPr lang="en-US" altLang="en-US"/>
          </a:p>
        </p:txBody>
      </p:sp>
    </p:spTree>
    <p:extLst>
      <p:ext uri="{BB962C8B-B14F-4D97-AF65-F5344CB8AC3E}">
        <p14:creationId xmlns:p14="http://schemas.microsoft.com/office/powerpoint/2010/main" val="345181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AB4B1EE-F401-426F-8DEC-F46461DF0CF9}" type="slidenum">
              <a:rPr lang="en-US" altLang="en-US"/>
              <a:pPr/>
              <a:t>41</a:t>
            </a:fld>
            <a:endParaRPr lang="en-US" altLang="en-US"/>
          </a:p>
        </p:txBody>
      </p:sp>
    </p:spTree>
    <p:extLst>
      <p:ext uri="{BB962C8B-B14F-4D97-AF65-F5344CB8AC3E}">
        <p14:creationId xmlns:p14="http://schemas.microsoft.com/office/powerpoint/2010/main" val="2866995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04248DB-21B1-43A4-8716-2640C617EF8E}" type="slidenum">
              <a:rPr lang="en-US" altLang="en-US"/>
              <a:pPr/>
              <a:t>42</a:t>
            </a:fld>
            <a:endParaRPr lang="en-US" altLang="en-US"/>
          </a:p>
        </p:txBody>
      </p:sp>
    </p:spTree>
    <p:extLst>
      <p:ext uri="{BB962C8B-B14F-4D97-AF65-F5344CB8AC3E}">
        <p14:creationId xmlns:p14="http://schemas.microsoft.com/office/powerpoint/2010/main" val="2830567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0666AF-0039-48D6-96B3-271C2462E0A8}" type="slidenum">
              <a:rPr lang="en-US" altLang="en-US"/>
              <a:pPr/>
              <a:t>43</a:t>
            </a:fld>
            <a:endParaRPr lang="en-US" altLang="en-US"/>
          </a:p>
        </p:txBody>
      </p:sp>
    </p:spTree>
    <p:extLst>
      <p:ext uri="{BB962C8B-B14F-4D97-AF65-F5344CB8AC3E}">
        <p14:creationId xmlns:p14="http://schemas.microsoft.com/office/powerpoint/2010/main" val="3193097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6C11C64-FAD0-4D6F-B579-A57D3CE6F112}" type="slidenum">
              <a:rPr lang="en-US" altLang="en-US"/>
              <a:pPr/>
              <a:t>44</a:t>
            </a:fld>
            <a:endParaRPr lang="en-US" altLang="en-US"/>
          </a:p>
        </p:txBody>
      </p:sp>
    </p:spTree>
    <p:extLst>
      <p:ext uri="{BB962C8B-B14F-4D97-AF65-F5344CB8AC3E}">
        <p14:creationId xmlns:p14="http://schemas.microsoft.com/office/powerpoint/2010/main" val="1893929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EF05C7B-8082-451B-BA74-FD9EB2B728B3}" type="slidenum">
              <a:rPr lang="en-US" altLang="en-US"/>
              <a:pPr/>
              <a:t>45</a:t>
            </a:fld>
            <a:endParaRPr lang="en-US" altLang="en-US"/>
          </a:p>
        </p:txBody>
      </p:sp>
    </p:spTree>
    <p:extLst>
      <p:ext uri="{BB962C8B-B14F-4D97-AF65-F5344CB8AC3E}">
        <p14:creationId xmlns:p14="http://schemas.microsoft.com/office/powerpoint/2010/main" val="1862267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Remember, the Learning Partner is appointed to the District not the leader</a:t>
            </a:r>
            <a:endParaRPr lang="en-GB" altLang="en-US" smtClean="0"/>
          </a:p>
          <a:p>
            <a:endParaRPr lang="en-AU"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40CD0F7-3C7E-41BC-92C7-193AEDBAB990}" type="slidenum">
              <a:rPr lang="en-US" altLang="en-US"/>
              <a:pPr/>
              <a:t>46</a:t>
            </a:fld>
            <a:endParaRPr lang="en-US" altLang="en-US"/>
          </a:p>
        </p:txBody>
      </p:sp>
    </p:spTree>
    <p:extLst>
      <p:ext uri="{BB962C8B-B14F-4D97-AF65-F5344CB8AC3E}">
        <p14:creationId xmlns:p14="http://schemas.microsoft.com/office/powerpoint/2010/main" val="3656159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4C1DD5A-FF22-4120-AB4D-BD93A8A92AFE}" type="slidenum">
              <a:rPr lang="en-US" altLang="en-US"/>
              <a:pPr/>
              <a:t>47</a:t>
            </a:fld>
            <a:endParaRPr lang="en-US" altLang="en-US"/>
          </a:p>
        </p:txBody>
      </p:sp>
    </p:spTree>
    <p:extLst>
      <p:ext uri="{BB962C8B-B14F-4D97-AF65-F5344CB8AC3E}">
        <p14:creationId xmlns:p14="http://schemas.microsoft.com/office/powerpoint/2010/main" val="3461293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07B1626-AF4A-45FA-BE16-AC6D8D4DA94A}" type="slidenum">
              <a:rPr lang="en-US" altLang="en-US"/>
              <a:pPr/>
              <a:t>48</a:t>
            </a:fld>
            <a:endParaRPr lang="en-US" altLang="en-US"/>
          </a:p>
        </p:txBody>
      </p:sp>
    </p:spTree>
    <p:extLst>
      <p:ext uri="{BB962C8B-B14F-4D97-AF65-F5344CB8AC3E}">
        <p14:creationId xmlns:p14="http://schemas.microsoft.com/office/powerpoint/2010/main" val="273445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8C1487-1346-454F-8FEB-9DCB19BF1958}" type="slidenum">
              <a:rPr lang="en-US" altLang="en-US"/>
              <a:pPr/>
              <a:t>49</a:t>
            </a:fld>
            <a:endParaRPr lang="en-US" altLang="en-US"/>
          </a:p>
        </p:txBody>
      </p:sp>
    </p:spTree>
    <p:extLst>
      <p:ext uri="{BB962C8B-B14F-4D97-AF65-F5344CB8AC3E}">
        <p14:creationId xmlns:p14="http://schemas.microsoft.com/office/powerpoint/2010/main" val="123267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 individual roles, tasks and responsibilities of the LP, QL and DM have been placed on cards and cut up.  Participants are to place the tasks under the heading they believe is correct.  If possible leave this up all day – if in the training room at Glengarry this could go up on the blackboard.</a:t>
            </a:r>
          </a:p>
          <a:p>
            <a:endParaRPr lang="en-AU" altLang="en-US" smtClean="0"/>
          </a:p>
          <a:p>
            <a:r>
              <a:rPr lang="en-AU" altLang="en-US" smtClean="0"/>
              <a:t>It is the task of the LP and DM to ensure that the QL knows her role and that she is responsible for signing off parts of the Passport</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C85FC0-37FB-41D3-ABBA-5ED66824B9AD}" type="slidenum">
              <a:rPr lang="en-US" altLang="en-US"/>
              <a:pPr/>
              <a:t>8</a:t>
            </a:fld>
            <a:endParaRPr lang="en-US" altLang="en-US"/>
          </a:p>
        </p:txBody>
      </p:sp>
    </p:spTree>
    <p:extLst>
      <p:ext uri="{BB962C8B-B14F-4D97-AF65-F5344CB8AC3E}">
        <p14:creationId xmlns:p14="http://schemas.microsoft.com/office/powerpoint/2010/main" val="1771446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F99E690-D5CA-4987-8BDB-040A0556BFB0}" type="slidenum">
              <a:rPr lang="en-US" altLang="en-US"/>
              <a:pPr/>
              <a:t>50</a:t>
            </a:fld>
            <a:endParaRPr lang="en-US" altLang="en-US"/>
          </a:p>
        </p:txBody>
      </p:sp>
    </p:spTree>
    <p:extLst>
      <p:ext uri="{BB962C8B-B14F-4D97-AF65-F5344CB8AC3E}">
        <p14:creationId xmlns:p14="http://schemas.microsoft.com/office/powerpoint/2010/main" val="3705151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0791262-1332-4752-BEA6-A335AF60D592}" type="slidenum">
              <a:rPr lang="en-US" altLang="en-US"/>
              <a:pPr/>
              <a:t>51</a:t>
            </a:fld>
            <a:endParaRPr lang="en-US" altLang="en-US"/>
          </a:p>
        </p:txBody>
      </p:sp>
    </p:spTree>
    <p:extLst>
      <p:ext uri="{BB962C8B-B14F-4D97-AF65-F5344CB8AC3E}">
        <p14:creationId xmlns:p14="http://schemas.microsoft.com/office/powerpoint/2010/main" val="4207244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9662319-D9EB-4E2D-A06E-83FA41403B23}" type="slidenum">
              <a:rPr lang="en-US" altLang="en-US"/>
              <a:pPr/>
              <a:t>52</a:t>
            </a:fld>
            <a:endParaRPr lang="en-US" altLang="en-US"/>
          </a:p>
        </p:txBody>
      </p:sp>
    </p:spTree>
    <p:extLst>
      <p:ext uri="{BB962C8B-B14F-4D97-AF65-F5344CB8AC3E}">
        <p14:creationId xmlns:p14="http://schemas.microsoft.com/office/powerpoint/2010/main" val="3631897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2B8D27A-6925-4206-B836-24F6550AC1F6}" type="slidenum">
              <a:rPr lang="en-US" altLang="en-US"/>
              <a:pPr/>
              <a:t>53</a:t>
            </a:fld>
            <a:endParaRPr lang="en-US" altLang="en-US"/>
          </a:p>
        </p:txBody>
      </p:sp>
    </p:spTree>
    <p:extLst>
      <p:ext uri="{BB962C8B-B14F-4D97-AF65-F5344CB8AC3E}">
        <p14:creationId xmlns:p14="http://schemas.microsoft.com/office/powerpoint/2010/main" val="2753056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5EC5748-0EA3-4787-85DA-02F25A20390C}" type="slidenum">
              <a:rPr lang="en-US" altLang="en-US"/>
              <a:pPr/>
              <a:t>54</a:t>
            </a:fld>
            <a:endParaRPr lang="en-US" altLang="en-US"/>
          </a:p>
        </p:txBody>
      </p:sp>
    </p:spTree>
    <p:extLst>
      <p:ext uri="{BB962C8B-B14F-4D97-AF65-F5344CB8AC3E}">
        <p14:creationId xmlns:p14="http://schemas.microsoft.com/office/powerpoint/2010/main" val="1345657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9FA6519-EC88-4E96-AA68-F42DD17C0855}" type="slidenum">
              <a:rPr lang="en-US" altLang="en-US"/>
              <a:pPr/>
              <a:t>55</a:t>
            </a:fld>
            <a:endParaRPr lang="en-US" altLang="en-US"/>
          </a:p>
        </p:txBody>
      </p:sp>
    </p:spTree>
    <p:extLst>
      <p:ext uri="{BB962C8B-B14F-4D97-AF65-F5344CB8AC3E}">
        <p14:creationId xmlns:p14="http://schemas.microsoft.com/office/powerpoint/2010/main" val="3654898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0034A5A-8585-4DE3-8F1E-3636B2796A7B}" type="slidenum">
              <a:rPr lang="en-US" altLang="en-US"/>
              <a:pPr/>
              <a:t>56</a:t>
            </a:fld>
            <a:endParaRPr lang="en-US" altLang="en-US"/>
          </a:p>
        </p:txBody>
      </p:sp>
    </p:spTree>
    <p:extLst>
      <p:ext uri="{BB962C8B-B14F-4D97-AF65-F5344CB8AC3E}">
        <p14:creationId xmlns:p14="http://schemas.microsoft.com/office/powerpoint/2010/main" val="3915233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129967-C17F-400B-BF43-6EB1C6086D67}" type="slidenum">
              <a:rPr lang="en-US" altLang="en-US"/>
              <a:pPr/>
              <a:t>57</a:t>
            </a:fld>
            <a:endParaRPr lang="en-US" altLang="en-US"/>
          </a:p>
        </p:txBody>
      </p:sp>
    </p:spTree>
    <p:extLst>
      <p:ext uri="{BB962C8B-B14F-4D97-AF65-F5344CB8AC3E}">
        <p14:creationId xmlns:p14="http://schemas.microsoft.com/office/powerpoint/2010/main" val="1462087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43F2A0D-255A-465A-8BA3-7A2B220EF33B}" type="slidenum">
              <a:rPr lang="en-US" altLang="en-US"/>
              <a:pPr/>
              <a:t>58</a:t>
            </a:fld>
            <a:endParaRPr lang="en-US" altLang="en-US"/>
          </a:p>
        </p:txBody>
      </p:sp>
    </p:spTree>
    <p:extLst>
      <p:ext uri="{BB962C8B-B14F-4D97-AF65-F5344CB8AC3E}">
        <p14:creationId xmlns:p14="http://schemas.microsoft.com/office/powerpoint/2010/main" val="44401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Ask participants for their thoughts on what resources they will need to have available</a:t>
            </a: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EEE1468-4E5C-44FD-B2BD-E5284FF11D23}" type="slidenum">
              <a:rPr lang="en-US" altLang="en-US"/>
              <a:pPr/>
              <a:t>59</a:t>
            </a:fld>
            <a:endParaRPr lang="en-US" altLang="en-US"/>
          </a:p>
        </p:txBody>
      </p:sp>
    </p:spTree>
    <p:extLst>
      <p:ext uri="{BB962C8B-B14F-4D97-AF65-F5344CB8AC3E}">
        <p14:creationId xmlns:p14="http://schemas.microsoft.com/office/powerpoint/2010/main" val="264664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There is a coloured handout to show what activities are signed by which party.</a:t>
            </a:r>
          </a:p>
          <a:p>
            <a:r>
              <a:rPr lang="en-AU" altLang="en-US" smtClean="0"/>
              <a:t>Hand this out after the questions have been asked.</a:t>
            </a:r>
          </a:p>
          <a:p>
            <a:r>
              <a:rPr lang="en-AU" altLang="en-US" smtClean="0"/>
              <a:t>Give the participants the passport and get them to work it out.</a:t>
            </a:r>
            <a:endParaRPr lang="en-GB"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70F8CFC-C308-4F66-9D36-FCEE7E43C05A}" type="slidenum">
              <a:rPr lang="en-US" altLang="en-US"/>
              <a:pPr/>
              <a:t>9</a:t>
            </a:fld>
            <a:endParaRPr lang="en-US" altLang="en-US"/>
          </a:p>
        </p:txBody>
      </p:sp>
    </p:spTree>
    <p:extLst>
      <p:ext uri="{BB962C8B-B14F-4D97-AF65-F5344CB8AC3E}">
        <p14:creationId xmlns:p14="http://schemas.microsoft.com/office/powerpoint/2010/main" val="535441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F1A644-A2FC-4407-8DC7-3E62D37BAA12}" type="slidenum">
              <a:rPr lang="en-US" altLang="en-US"/>
              <a:pPr/>
              <a:t>60</a:t>
            </a:fld>
            <a:endParaRPr lang="en-US" altLang="en-US"/>
          </a:p>
        </p:txBody>
      </p:sp>
    </p:spTree>
    <p:extLst>
      <p:ext uri="{BB962C8B-B14F-4D97-AF65-F5344CB8AC3E}">
        <p14:creationId xmlns:p14="http://schemas.microsoft.com/office/powerpoint/2010/main" val="3040500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5011C4F-2771-4D37-AEA3-6E6D461A6630}" type="slidenum">
              <a:rPr lang="en-US" altLang="en-US"/>
              <a:pPr/>
              <a:t>61</a:t>
            </a:fld>
            <a:endParaRPr lang="en-US" altLang="en-US"/>
          </a:p>
        </p:txBody>
      </p:sp>
    </p:spTree>
    <p:extLst>
      <p:ext uri="{BB962C8B-B14F-4D97-AF65-F5344CB8AC3E}">
        <p14:creationId xmlns:p14="http://schemas.microsoft.com/office/powerpoint/2010/main" val="3770902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90D63F4-B427-4444-95DE-BF9166295039}" type="slidenum">
              <a:rPr lang="en-US" altLang="en-US"/>
              <a:pPr/>
              <a:t>62</a:t>
            </a:fld>
            <a:endParaRPr lang="en-US" altLang="en-US"/>
          </a:p>
        </p:txBody>
      </p:sp>
    </p:spTree>
    <p:extLst>
      <p:ext uri="{BB962C8B-B14F-4D97-AF65-F5344CB8AC3E}">
        <p14:creationId xmlns:p14="http://schemas.microsoft.com/office/powerpoint/2010/main" val="3525734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752E2F-3F5D-4575-95B2-01EB180A9524}" type="slidenum">
              <a:rPr lang="en-US" altLang="en-US"/>
              <a:pPr/>
              <a:t>63</a:t>
            </a:fld>
            <a:endParaRPr lang="en-US" altLang="en-US"/>
          </a:p>
        </p:txBody>
      </p:sp>
    </p:spTree>
    <p:extLst>
      <p:ext uri="{BB962C8B-B14F-4D97-AF65-F5344CB8AC3E}">
        <p14:creationId xmlns:p14="http://schemas.microsoft.com/office/powerpoint/2010/main" val="2661635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DFCB8E7-E83C-465F-8EA5-1A248F3CB827}" type="slidenum">
              <a:rPr lang="en-US" altLang="en-US"/>
              <a:pPr/>
              <a:t>64</a:t>
            </a:fld>
            <a:endParaRPr lang="en-US" altLang="en-US"/>
          </a:p>
        </p:txBody>
      </p:sp>
    </p:spTree>
    <p:extLst>
      <p:ext uri="{BB962C8B-B14F-4D97-AF65-F5344CB8AC3E}">
        <p14:creationId xmlns:p14="http://schemas.microsoft.com/office/powerpoint/2010/main" val="4170137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Start at the basics and review adult learning styles to appreciate how adults learn</a:t>
            </a:r>
            <a:endParaRPr lang="en-GB" altLang="en-US" smtClean="0"/>
          </a:p>
          <a:p>
            <a:endParaRPr lang="en-AU" alt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A3704A7-67A9-471F-8CEC-DF8D5FC18523}" type="slidenum">
              <a:rPr lang="en-US" altLang="en-US"/>
              <a:pPr/>
              <a:t>65</a:t>
            </a:fld>
            <a:endParaRPr lang="en-US" altLang="en-US"/>
          </a:p>
        </p:txBody>
      </p:sp>
    </p:spTree>
    <p:extLst>
      <p:ext uri="{BB962C8B-B14F-4D97-AF65-F5344CB8AC3E}">
        <p14:creationId xmlns:p14="http://schemas.microsoft.com/office/powerpoint/2010/main" val="1189745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1F2C3BE-0060-449A-8334-A333143922A8}" type="slidenum">
              <a:rPr lang="en-US" altLang="en-US"/>
              <a:pPr/>
              <a:t>66</a:t>
            </a:fld>
            <a:endParaRPr lang="en-US" altLang="en-US"/>
          </a:p>
        </p:txBody>
      </p:sp>
    </p:spTree>
    <p:extLst>
      <p:ext uri="{BB962C8B-B14F-4D97-AF65-F5344CB8AC3E}">
        <p14:creationId xmlns:p14="http://schemas.microsoft.com/office/powerpoint/2010/main" val="3465776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64C07F-798F-45FD-9C36-6C6D401ABAEA}" type="slidenum">
              <a:rPr lang="en-US" altLang="en-US"/>
              <a:pPr/>
              <a:t>67</a:t>
            </a:fld>
            <a:endParaRPr lang="en-US" altLang="en-US"/>
          </a:p>
        </p:txBody>
      </p:sp>
    </p:spTree>
    <p:extLst>
      <p:ext uri="{BB962C8B-B14F-4D97-AF65-F5344CB8AC3E}">
        <p14:creationId xmlns:p14="http://schemas.microsoft.com/office/powerpoint/2010/main" val="2111252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When looking at the passport and developing the learning plan, ask how the new leader likes to learn, is she methodical and likes to do one module at a time, or prefers to see how many activities she can achieve in more than one module in any given meeting time.</a:t>
            </a:r>
          </a:p>
          <a:p>
            <a:r>
              <a:rPr lang="en-AU" altLang="en-US" smtClean="0"/>
              <a:t>She might prefer to have all of her thoughts written down for the reflection by the time you see her , or will only have dot points to remind her what each activity entailed or has taken photos to support each activity.</a:t>
            </a:r>
          </a:p>
          <a:p>
            <a:r>
              <a:rPr lang="en-AU" altLang="en-US" smtClean="0"/>
              <a:t>These are all valid</a:t>
            </a:r>
          </a:p>
          <a:p>
            <a:endParaRPr lang="en-AU" altLang="en-US" smtClean="0"/>
          </a:p>
          <a:p>
            <a:r>
              <a:rPr lang="en-GB" altLang="en-US" b="1" smtClean="0"/>
              <a:t>Realistic learners </a:t>
            </a:r>
            <a:r>
              <a:rPr lang="en-GB" altLang="en-US" smtClean="0"/>
              <a:t>– activities one at a time module by module</a:t>
            </a:r>
          </a:p>
          <a:p>
            <a:endParaRPr lang="en-GB" altLang="en-US" smtClean="0"/>
          </a:p>
          <a:p>
            <a:r>
              <a:rPr lang="en-GB" altLang="en-US" b="1" smtClean="0"/>
              <a:t>Creative learners </a:t>
            </a:r>
            <a:r>
              <a:rPr lang="en-GB" altLang="en-US" smtClean="0"/>
              <a:t>– multiple activities in any order</a:t>
            </a:r>
          </a:p>
          <a:p>
            <a:endParaRPr lang="en-GB" altLang="en-US" smtClean="0"/>
          </a:p>
          <a:p>
            <a:r>
              <a:rPr lang="en-GB" altLang="en-US" b="1" smtClean="0"/>
              <a:t>Doers</a:t>
            </a:r>
            <a:r>
              <a:rPr lang="en-GB" altLang="en-US" smtClean="0"/>
              <a:t> – activities</a:t>
            </a:r>
          </a:p>
          <a:p>
            <a:endParaRPr lang="en-GB" altLang="en-US" smtClean="0"/>
          </a:p>
          <a:p>
            <a:r>
              <a:rPr lang="en-GB" altLang="en-US" b="1" smtClean="0"/>
              <a:t>Thinkers</a:t>
            </a:r>
            <a:r>
              <a:rPr lang="en-GB" altLang="en-US" smtClean="0"/>
              <a:t> – reading and reflection exercises</a:t>
            </a:r>
          </a:p>
          <a:p>
            <a:endParaRPr lang="en-GB" altLang="en-US" smtClean="0"/>
          </a:p>
          <a:p>
            <a:r>
              <a:rPr lang="en-GB" altLang="en-US" b="1" smtClean="0"/>
              <a:t>Verbalisers</a:t>
            </a:r>
            <a:r>
              <a:rPr lang="en-GB" altLang="en-US" smtClean="0"/>
              <a:t> – writing plans, taking notes, discussing</a:t>
            </a:r>
          </a:p>
          <a:p>
            <a:endParaRPr lang="en-GB" altLang="en-US" smtClean="0"/>
          </a:p>
          <a:p>
            <a:r>
              <a:rPr lang="en-GB" altLang="en-US" b="1" smtClean="0"/>
              <a:t>Visualisers </a:t>
            </a:r>
            <a:r>
              <a:rPr lang="en-GB" altLang="en-US" smtClean="0"/>
              <a:t>– taking photos of activities</a:t>
            </a:r>
          </a:p>
          <a:p>
            <a:endParaRPr lang="en-GB"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ADC0E35-5DE8-42C1-99F1-B509F69A0C6F}" type="slidenum">
              <a:rPr lang="en-US" altLang="en-US"/>
              <a:pPr/>
              <a:t>68</a:t>
            </a:fld>
            <a:endParaRPr lang="en-US" altLang="en-US"/>
          </a:p>
        </p:txBody>
      </p:sp>
    </p:spTree>
    <p:extLst>
      <p:ext uri="{BB962C8B-B14F-4D97-AF65-F5344CB8AC3E}">
        <p14:creationId xmlns:p14="http://schemas.microsoft.com/office/powerpoint/2010/main" val="3798123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1A8F3CD-A8B9-46C8-964D-51AF8EA30834}" type="slidenum">
              <a:rPr lang="en-US" altLang="en-US"/>
              <a:pPr/>
              <a:t>69</a:t>
            </a:fld>
            <a:endParaRPr lang="en-US" altLang="en-US"/>
          </a:p>
        </p:txBody>
      </p:sp>
    </p:spTree>
    <p:extLst>
      <p:ext uri="{BB962C8B-B14F-4D97-AF65-F5344CB8AC3E}">
        <p14:creationId xmlns:p14="http://schemas.microsoft.com/office/powerpoint/2010/main" val="254738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38AF8A6-2B26-41A7-B28B-5B0F0E541B86}" type="slidenum">
              <a:rPr lang="en-US" altLang="en-US"/>
              <a:pPr/>
              <a:t>10</a:t>
            </a:fld>
            <a:endParaRPr lang="en-US" altLang="en-US"/>
          </a:p>
        </p:txBody>
      </p:sp>
    </p:spTree>
    <p:extLst>
      <p:ext uri="{BB962C8B-B14F-4D97-AF65-F5344CB8AC3E}">
        <p14:creationId xmlns:p14="http://schemas.microsoft.com/office/powerpoint/2010/main" val="4137111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Some leaders may like to be instructed, or asked their opinion on the best way to proceed, drawing on their other life experiences.</a:t>
            </a:r>
          </a:p>
          <a:p>
            <a:r>
              <a:rPr lang="en-AU" altLang="en-US" smtClean="0"/>
              <a:t>Many like to watch what you have done and then have a go or do mountains of research and document it then try the activity</a:t>
            </a:r>
          </a:p>
          <a:p>
            <a:endParaRPr lang="en-GB"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C52D7C-CF2C-49D2-9EE5-6384620ECA46}" type="slidenum">
              <a:rPr lang="en-US" altLang="en-US"/>
              <a:pPr/>
              <a:t>70</a:t>
            </a:fld>
            <a:endParaRPr lang="en-US" altLang="en-US"/>
          </a:p>
        </p:txBody>
      </p:sp>
    </p:spTree>
    <p:extLst>
      <p:ext uri="{BB962C8B-B14F-4D97-AF65-F5344CB8AC3E}">
        <p14:creationId xmlns:p14="http://schemas.microsoft.com/office/powerpoint/2010/main" val="17673908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BD01C95-3FDC-45F1-99DC-D5D3C254DB96}" type="slidenum">
              <a:rPr lang="en-US" altLang="en-US"/>
              <a:pPr/>
              <a:t>71</a:t>
            </a:fld>
            <a:endParaRPr lang="en-US" altLang="en-US"/>
          </a:p>
        </p:txBody>
      </p:sp>
    </p:spTree>
    <p:extLst>
      <p:ext uri="{BB962C8B-B14F-4D97-AF65-F5344CB8AC3E}">
        <p14:creationId xmlns:p14="http://schemas.microsoft.com/office/powerpoint/2010/main" val="540892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F40099-4548-4299-A801-CBAB03B74186}" type="slidenum">
              <a:rPr lang="en-US" altLang="en-US"/>
              <a:pPr/>
              <a:t>72</a:t>
            </a:fld>
            <a:endParaRPr lang="en-US" altLang="en-US"/>
          </a:p>
        </p:txBody>
      </p:sp>
    </p:spTree>
    <p:extLst>
      <p:ext uri="{BB962C8B-B14F-4D97-AF65-F5344CB8AC3E}">
        <p14:creationId xmlns:p14="http://schemas.microsoft.com/office/powerpoint/2010/main" val="3784972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Used in situations where trying to help the speaker deal with something / or where need to fully understand their perspective</a:t>
            </a:r>
          </a:p>
          <a:p>
            <a:endParaRPr lang="en-GB" altLang="en-US" smtClean="0"/>
          </a:p>
          <a:p>
            <a:r>
              <a:rPr lang="en-GB" altLang="en-US" smtClean="0"/>
              <a:t>Premise that speaker has answers so listener needs to </a:t>
            </a:r>
            <a:r>
              <a:rPr lang="en-GB" altLang="en-US" b="1" smtClean="0"/>
              <a:t>orient self to speaker</a:t>
            </a:r>
          </a:p>
          <a:p>
            <a:endParaRPr lang="en-GB" altLang="en-US" b="1" smtClean="0"/>
          </a:p>
          <a:p>
            <a:r>
              <a:rPr lang="en-GB" altLang="en-US" smtClean="0"/>
              <a:t>Relies on listener using </a:t>
            </a:r>
            <a:r>
              <a:rPr lang="en-GB" altLang="en-US" b="1" smtClean="0"/>
              <a:t>reflective techniques</a:t>
            </a:r>
          </a:p>
          <a:p>
            <a:endParaRPr lang="en-AU"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4B38747-5D4D-4D8B-BA15-BD1A7DE89E53}" type="slidenum">
              <a:rPr lang="en-US" altLang="en-US"/>
              <a:pPr/>
              <a:t>73</a:t>
            </a:fld>
            <a:endParaRPr lang="en-US" altLang="en-US"/>
          </a:p>
        </p:txBody>
      </p:sp>
    </p:spTree>
    <p:extLst>
      <p:ext uri="{BB962C8B-B14F-4D97-AF65-F5344CB8AC3E}">
        <p14:creationId xmlns:p14="http://schemas.microsoft.com/office/powerpoint/2010/main" val="498878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07F1A7B-9372-4985-A666-F87201406E53}" type="slidenum">
              <a:rPr lang="en-US" altLang="en-US"/>
              <a:pPr/>
              <a:t>74</a:t>
            </a:fld>
            <a:endParaRPr lang="en-US" altLang="en-US"/>
          </a:p>
        </p:txBody>
      </p:sp>
    </p:spTree>
    <p:extLst>
      <p:ext uri="{BB962C8B-B14F-4D97-AF65-F5344CB8AC3E}">
        <p14:creationId xmlns:p14="http://schemas.microsoft.com/office/powerpoint/2010/main" val="705372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Empathy – understand her frame of reference</a:t>
            </a:r>
          </a:p>
          <a:p>
            <a:r>
              <a:rPr lang="en-GB" altLang="en-US" smtClean="0"/>
              <a:t>Acceptance – accept her</a:t>
            </a:r>
          </a:p>
          <a:p>
            <a:r>
              <a:rPr lang="en-GB" altLang="en-US" smtClean="0"/>
              <a:t>Genuineness – be open about yourself</a:t>
            </a:r>
          </a:p>
          <a:p>
            <a:r>
              <a:rPr lang="en-GB" altLang="en-US" smtClean="0"/>
              <a:t>Concreteness  - focus on specifics</a:t>
            </a:r>
          </a:p>
          <a:p>
            <a:endParaRPr lang="en-AU"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20E862A-97A0-4DD9-BEDF-60845AF20D7F}" type="slidenum">
              <a:rPr lang="en-US" altLang="en-US"/>
              <a:pPr/>
              <a:t>75</a:t>
            </a:fld>
            <a:endParaRPr lang="en-US" altLang="en-US"/>
          </a:p>
        </p:txBody>
      </p:sp>
    </p:spTree>
    <p:extLst>
      <p:ext uri="{BB962C8B-B14F-4D97-AF65-F5344CB8AC3E}">
        <p14:creationId xmlns:p14="http://schemas.microsoft.com/office/powerpoint/2010/main" val="23769072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Other side of coin – the other’s point of view</a:t>
            </a:r>
          </a:p>
          <a:p>
            <a:r>
              <a:rPr lang="en-GB" altLang="en-US" smtClean="0"/>
              <a:t>More than asking open questions</a:t>
            </a:r>
          </a:p>
          <a:p>
            <a:r>
              <a:rPr lang="en-GB" altLang="en-US" smtClean="0"/>
              <a:t>Questions help to diagnose the issue/problem</a:t>
            </a:r>
          </a:p>
          <a:p>
            <a:r>
              <a:rPr lang="en-GB" altLang="en-US" smtClean="0"/>
              <a:t>Next set of questions moves speaker to offer solutions</a:t>
            </a:r>
          </a:p>
          <a:p>
            <a:endParaRPr lang="en-GB" altLang="en-US" smtClean="0"/>
          </a:p>
          <a:p>
            <a:r>
              <a:rPr lang="en-GB" altLang="en-US" smtClean="0"/>
              <a:t>How would you phrase questions to gain insight into how new Leaders progress?</a:t>
            </a:r>
          </a:p>
          <a:p>
            <a:endParaRPr lang="en-AU"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A00281D-71AC-41CC-8992-84E367BB1035}" type="slidenum">
              <a:rPr lang="en-US" altLang="en-US"/>
              <a:pPr/>
              <a:t>76</a:t>
            </a:fld>
            <a:endParaRPr lang="en-US" altLang="en-US"/>
          </a:p>
        </p:txBody>
      </p:sp>
    </p:spTree>
    <p:extLst>
      <p:ext uri="{BB962C8B-B14F-4D97-AF65-F5344CB8AC3E}">
        <p14:creationId xmlns:p14="http://schemas.microsoft.com/office/powerpoint/2010/main" val="1917936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Ask about new leaders within their districts and how they were approached.</a:t>
            </a:r>
          </a:p>
          <a:p>
            <a:r>
              <a:rPr lang="en-AU" altLang="en-US" smtClean="0"/>
              <a:t>The other option is to use a fairy tale and look at it from the “baddie’s” point of view.</a:t>
            </a:r>
          </a:p>
          <a:p>
            <a:r>
              <a:rPr lang="en-AU" altLang="en-US" smtClean="0"/>
              <a:t>What questions would you ask to draw out their side of the story.</a:t>
            </a:r>
            <a:endParaRPr lang="en-GB" alt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D130A79-C5FD-4C82-875A-ABA6B2E82230}" type="slidenum">
              <a:rPr lang="en-US" altLang="en-US"/>
              <a:pPr/>
              <a:t>77</a:t>
            </a:fld>
            <a:endParaRPr lang="en-US" altLang="en-US"/>
          </a:p>
        </p:txBody>
      </p:sp>
    </p:spTree>
    <p:extLst>
      <p:ext uri="{BB962C8B-B14F-4D97-AF65-F5344CB8AC3E}">
        <p14:creationId xmlns:p14="http://schemas.microsoft.com/office/powerpoint/2010/main" val="2924498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92E8C10-531A-4851-89B6-39C0FC855023}" type="slidenum">
              <a:rPr lang="en-US" altLang="en-US"/>
              <a:pPr/>
              <a:t>78</a:t>
            </a:fld>
            <a:endParaRPr lang="en-US" altLang="en-US"/>
          </a:p>
        </p:txBody>
      </p:sp>
    </p:spTree>
    <p:extLst>
      <p:ext uri="{BB962C8B-B14F-4D97-AF65-F5344CB8AC3E}">
        <p14:creationId xmlns:p14="http://schemas.microsoft.com/office/powerpoint/2010/main" val="3599489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3C991C3-A41C-494E-9E82-902D4B9821BA}" type="slidenum">
              <a:rPr lang="en-US" altLang="en-US"/>
              <a:pPr/>
              <a:t>79</a:t>
            </a:fld>
            <a:endParaRPr lang="en-US" altLang="en-US"/>
          </a:p>
        </p:txBody>
      </p:sp>
    </p:spTree>
    <p:extLst>
      <p:ext uri="{BB962C8B-B14F-4D97-AF65-F5344CB8AC3E}">
        <p14:creationId xmlns:p14="http://schemas.microsoft.com/office/powerpoint/2010/main" val="313423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18C11C3-4BC9-4EA5-817B-AD22BA4FD449}" type="slidenum">
              <a:rPr lang="en-US" altLang="en-US"/>
              <a:pPr/>
              <a:t>11</a:t>
            </a:fld>
            <a:endParaRPr lang="en-US" altLang="en-US"/>
          </a:p>
        </p:txBody>
      </p:sp>
    </p:spTree>
    <p:extLst>
      <p:ext uri="{BB962C8B-B14F-4D97-AF65-F5344CB8AC3E}">
        <p14:creationId xmlns:p14="http://schemas.microsoft.com/office/powerpoint/2010/main" val="17833788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A9F9D93-0879-4D98-95F3-A60EA3C370C3}" type="slidenum">
              <a:rPr lang="en-US" altLang="en-US"/>
              <a:pPr/>
              <a:t>80</a:t>
            </a:fld>
            <a:endParaRPr lang="en-US" altLang="en-US"/>
          </a:p>
        </p:txBody>
      </p:sp>
    </p:spTree>
    <p:extLst>
      <p:ext uri="{BB962C8B-B14F-4D97-AF65-F5344CB8AC3E}">
        <p14:creationId xmlns:p14="http://schemas.microsoft.com/office/powerpoint/2010/main" val="39261515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With the GROW model answer the questions to see how it works</a:t>
            </a:r>
            <a:endParaRPr lang="en-GB"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D572DA-F2D4-4306-8066-3195E3EDAE01}" type="slidenum">
              <a:rPr lang="en-US" altLang="en-US"/>
              <a:pPr/>
              <a:t>81</a:t>
            </a:fld>
            <a:endParaRPr lang="en-US" altLang="en-US"/>
          </a:p>
        </p:txBody>
      </p:sp>
    </p:spTree>
    <p:extLst>
      <p:ext uri="{BB962C8B-B14F-4D97-AF65-F5344CB8AC3E}">
        <p14:creationId xmlns:p14="http://schemas.microsoft.com/office/powerpoint/2010/main" val="3237153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solidFill>
                  <a:srgbClr val="272727"/>
                </a:solidFill>
              </a:rPr>
              <a:t>Presence – bring an authentic self and sustain focus, energy and openness</a:t>
            </a:r>
          </a:p>
          <a:p>
            <a:r>
              <a:rPr lang="en-GB" altLang="en-US" smtClean="0">
                <a:solidFill>
                  <a:srgbClr val="272727"/>
                </a:solidFill>
              </a:rPr>
              <a:t>Disclosure – accurate, candid and timely sharing of personal thoughts and feelings</a:t>
            </a:r>
          </a:p>
          <a:p>
            <a:r>
              <a:rPr lang="en-GB" altLang="en-US" smtClean="0">
                <a:solidFill>
                  <a:srgbClr val="272727"/>
                </a:solidFill>
              </a:rPr>
              <a:t>Enquiry – seek Leaders perspective and value her unique insight and wisdom</a:t>
            </a:r>
          </a:p>
          <a:p>
            <a:r>
              <a:rPr lang="en-GB" altLang="en-US" smtClean="0">
                <a:solidFill>
                  <a:srgbClr val="272727"/>
                </a:solidFill>
              </a:rPr>
              <a:t>Commitment – consistency and reliability of follow through</a:t>
            </a:r>
          </a:p>
          <a:p>
            <a:endParaRPr lang="en-AU"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6694BAA-B472-4AAD-A184-2E0549EE6FA9}" type="slidenum">
              <a:rPr lang="en-US" altLang="en-US"/>
              <a:pPr/>
              <a:t>82</a:t>
            </a:fld>
            <a:endParaRPr lang="en-US" altLang="en-US"/>
          </a:p>
        </p:txBody>
      </p:sp>
    </p:spTree>
    <p:extLst>
      <p:ext uri="{BB962C8B-B14F-4D97-AF65-F5344CB8AC3E}">
        <p14:creationId xmlns:p14="http://schemas.microsoft.com/office/powerpoint/2010/main" val="3591510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Handout from WAGGGS on Building Trust</a:t>
            </a:r>
            <a:endParaRPr lang="en-GB" alt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364401F-A01A-4521-941D-FE285E5F9CB3}" type="slidenum">
              <a:rPr lang="en-US" altLang="en-US"/>
              <a:pPr/>
              <a:t>83</a:t>
            </a:fld>
            <a:endParaRPr lang="en-US" altLang="en-US"/>
          </a:p>
        </p:txBody>
      </p:sp>
    </p:spTree>
    <p:extLst>
      <p:ext uri="{BB962C8B-B14F-4D97-AF65-F5344CB8AC3E}">
        <p14:creationId xmlns:p14="http://schemas.microsoft.com/office/powerpoint/2010/main" val="3909851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B480A7-1DDC-4486-B97A-E2DB2E4867A1}" type="slidenum">
              <a:rPr lang="en-US" altLang="en-US"/>
              <a:pPr/>
              <a:t>84</a:t>
            </a:fld>
            <a:endParaRPr lang="en-US" altLang="en-US"/>
          </a:p>
        </p:txBody>
      </p:sp>
    </p:spTree>
    <p:extLst>
      <p:ext uri="{BB962C8B-B14F-4D97-AF65-F5344CB8AC3E}">
        <p14:creationId xmlns:p14="http://schemas.microsoft.com/office/powerpoint/2010/main" val="29944123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Run through the steps to qualification – there is a handout</a:t>
            </a:r>
          </a:p>
          <a:p>
            <a:endParaRPr lang="en-AU" altLang="en-US" smtClean="0"/>
          </a:p>
          <a:p>
            <a:r>
              <a:rPr lang="en-AU" altLang="en-US" smtClean="0"/>
              <a:t>Talk about the suggested timeframes for completion of the passport</a:t>
            </a:r>
          </a:p>
          <a:p>
            <a:endParaRPr lang="en-AU" altLang="en-US" smtClean="0"/>
          </a:p>
          <a:p>
            <a:r>
              <a:rPr lang="en-AU" altLang="en-US" smtClean="0"/>
              <a:t>Look at who does what in the process</a:t>
            </a: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E0CA7E4-677E-4F17-A6ED-BF9770749470}" type="slidenum">
              <a:rPr lang="en-US" altLang="en-US"/>
              <a:pPr/>
              <a:t>85</a:t>
            </a:fld>
            <a:endParaRPr lang="en-US" altLang="en-US"/>
          </a:p>
        </p:txBody>
      </p:sp>
    </p:spTree>
    <p:extLst>
      <p:ext uri="{BB962C8B-B14F-4D97-AF65-F5344CB8AC3E}">
        <p14:creationId xmlns:p14="http://schemas.microsoft.com/office/powerpoint/2010/main" val="22331841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All our leaders come to us with a wealth of experience behind them, whether it be from an educational background, through a degree, or a career path or through other volunteer activities.</a:t>
            </a:r>
          </a:p>
          <a:p>
            <a:r>
              <a:rPr lang="en-AU" altLang="en-US" smtClean="0"/>
              <a:t>These need to be recognised and acknowledged.</a:t>
            </a:r>
          </a:p>
          <a:p>
            <a:r>
              <a:rPr lang="en-AU" altLang="en-US" smtClean="0"/>
              <a:t>The Guidance notes on page 24-25 have tables that show the automatic exemptions for youth members, overseas leaders and scout leaders</a:t>
            </a:r>
          </a:p>
          <a:p>
            <a:r>
              <a:rPr lang="en-AU" altLang="en-US" smtClean="0"/>
              <a:t>Ask trainees to look at these pages in their Guidance notes.</a:t>
            </a:r>
          </a:p>
          <a:p>
            <a:r>
              <a:rPr lang="en-AU" altLang="en-US" smtClean="0"/>
              <a:t>The bottom of the page shows what exemptions are available for youth members.</a:t>
            </a:r>
          </a:p>
          <a:p>
            <a:r>
              <a:rPr lang="en-AU" altLang="en-US" smtClean="0"/>
              <a:t>Page 25 shows exemptions for some professions and first aid exemptions.</a:t>
            </a:r>
          </a:p>
          <a:p>
            <a:r>
              <a:rPr lang="en-AU" altLang="en-US" smtClean="0"/>
              <a:t>This is by no means the whole list.  We have to look at each person and what they are bringing to Guiding and see what we can credit them for.</a:t>
            </a:r>
          </a:p>
          <a:p>
            <a:r>
              <a:rPr lang="en-AU" altLang="en-US" smtClean="0"/>
              <a:t>Break into smaller groups and do the scenarios, a different one per group.</a:t>
            </a:r>
          </a:p>
          <a:p>
            <a:r>
              <a:rPr lang="en-AU" altLang="en-US" smtClean="0"/>
              <a:t>Allow a few minutes and bring group back together to discuss the results.</a:t>
            </a:r>
          </a:p>
          <a:p>
            <a:endParaRPr lang="en-GB"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D7D394-DE18-44DE-A532-44CF00EE93A1}" type="slidenum">
              <a:rPr lang="en-US" altLang="en-US"/>
              <a:pPr/>
              <a:t>86</a:t>
            </a:fld>
            <a:endParaRPr lang="en-US" altLang="en-US"/>
          </a:p>
        </p:txBody>
      </p:sp>
    </p:spTree>
    <p:extLst>
      <p:ext uri="{BB962C8B-B14F-4D97-AF65-F5344CB8AC3E}">
        <p14:creationId xmlns:p14="http://schemas.microsoft.com/office/powerpoint/2010/main" val="16756991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38"/>
              </a:spcBef>
            </a:pPr>
            <a:r>
              <a:rPr lang="en-GB" altLang="en-US" b="1" smtClean="0">
                <a:solidFill>
                  <a:srgbClr val="272727"/>
                </a:solidFill>
              </a:rPr>
              <a:t>Current</a:t>
            </a:r>
            <a:r>
              <a:rPr lang="en-GB" altLang="en-US" smtClean="0">
                <a:solidFill>
                  <a:srgbClr val="272727"/>
                </a:solidFill>
              </a:rPr>
              <a:t> – within the last three years  </a:t>
            </a:r>
            <a:endParaRPr lang="en-AU" altLang="en-US" smtClean="0">
              <a:solidFill>
                <a:srgbClr val="272727"/>
              </a:solidFill>
            </a:endParaRPr>
          </a:p>
          <a:p>
            <a:pPr>
              <a:spcBef>
                <a:spcPts val="638"/>
              </a:spcBef>
            </a:pPr>
            <a:r>
              <a:rPr lang="en-GB" altLang="en-US" b="1" smtClean="0">
                <a:solidFill>
                  <a:srgbClr val="272727"/>
                </a:solidFill>
              </a:rPr>
              <a:t>Authentic</a:t>
            </a:r>
            <a:r>
              <a:rPr lang="en-GB" altLang="en-US" smtClean="0">
                <a:solidFill>
                  <a:srgbClr val="272727"/>
                </a:solidFill>
              </a:rPr>
              <a:t> – the new Leader / Manager must have carried out the activity herself</a:t>
            </a:r>
            <a:endParaRPr lang="en-AU" altLang="en-US" smtClean="0">
              <a:solidFill>
                <a:srgbClr val="272727"/>
              </a:solidFill>
            </a:endParaRPr>
          </a:p>
          <a:p>
            <a:pPr>
              <a:spcBef>
                <a:spcPts val="638"/>
              </a:spcBef>
            </a:pPr>
            <a:r>
              <a:rPr lang="en-GB" altLang="en-US" b="1" smtClean="0">
                <a:solidFill>
                  <a:srgbClr val="272727"/>
                </a:solidFill>
              </a:rPr>
              <a:t>Relevant</a:t>
            </a:r>
            <a:r>
              <a:rPr lang="en-GB" altLang="en-US" smtClean="0">
                <a:solidFill>
                  <a:srgbClr val="272727"/>
                </a:solidFill>
              </a:rPr>
              <a:t> – the activity cited in the Passport, unless LP agrees an alternative</a:t>
            </a:r>
            <a:endParaRPr lang="en-AU" altLang="en-US" smtClean="0">
              <a:solidFill>
                <a:srgbClr val="272727"/>
              </a:solidFill>
            </a:endParaRPr>
          </a:p>
          <a:p>
            <a:pPr>
              <a:spcBef>
                <a:spcPts val="638"/>
              </a:spcBef>
            </a:pPr>
            <a:r>
              <a:rPr lang="en-GB" altLang="en-US" b="1" smtClean="0">
                <a:solidFill>
                  <a:srgbClr val="272727"/>
                </a:solidFill>
              </a:rPr>
              <a:t>Sufficient</a:t>
            </a:r>
            <a:r>
              <a:rPr lang="en-GB" altLang="en-US" smtClean="0">
                <a:solidFill>
                  <a:srgbClr val="272727"/>
                </a:solidFill>
              </a:rPr>
              <a:t> – it must be the standard described in the Passport </a:t>
            </a:r>
            <a:endParaRPr lang="en-AU" altLang="en-US" smtClean="0">
              <a:solidFill>
                <a:srgbClr val="272727"/>
              </a:solidFill>
            </a:endParaRPr>
          </a:p>
          <a:p>
            <a:endParaRPr lang="en-AU" alt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7430B1A-E8F1-441E-BC0D-684C8C941F65}" type="slidenum">
              <a:rPr lang="en-US" altLang="en-US"/>
              <a:pPr/>
              <a:t>87</a:t>
            </a:fld>
            <a:endParaRPr lang="en-US" altLang="en-US"/>
          </a:p>
        </p:txBody>
      </p:sp>
    </p:spTree>
    <p:extLst>
      <p:ext uri="{BB962C8B-B14F-4D97-AF65-F5344CB8AC3E}">
        <p14:creationId xmlns:p14="http://schemas.microsoft.com/office/powerpoint/2010/main" val="2761598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In NSW/ACT our State RPL Liaison is Kerrie Hardie</a:t>
            </a:r>
          </a:p>
          <a:p>
            <a:endParaRPr lang="en-AU" altLang="en-US" smtClean="0"/>
          </a:p>
          <a:p>
            <a:r>
              <a:rPr lang="en-AU" altLang="en-US" smtClean="0"/>
              <a:t>Kerrie is happy for you to give all prospective LP’s her email contact details</a:t>
            </a:r>
          </a:p>
          <a:p>
            <a:endParaRPr lang="en-AU" altLang="en-US" smtClean="0"/>
          </a:p>
          <a:p>
            <a:r>
              <a:rPr lang="en-AU" altLang="en-US" smtClean="0"/>
              <a:t>kjhardie1@bigpond.com</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BB0468-02A6-4086-B846-1CC55641138D}" type="slidenum">
              <a:rPr lang="en-US" altLang="en-US"/>
              <a:pPr/>
              <a:t>88</a:t>
            </a:fld>
            <a:endParaRPr lang="en-US" altLang="en-US"/>
          </a:p>
        </p:txBody>
      </p:sp>
    </p:spTree>
    <p:extLst>
      <p:ext uri="{BB962C8B-B14F-4D97-AF65-F5344CB8AC3E}">
        <p14:creationId xmlns:p14="http://schemas.microsoft.com/office/powerpoint/2010/main" val="37860063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458FF80-1577-4993-AFD5-2B86BA9EE8D5}" type="slidenum">
              <a:rPr lang="en-US" altLang="en-US"/>
              <a:pPr/>
              <a:t>89</a:t>
            </a:fld>
            <a:endParaRPr lang="en-US" altLang="en-US"/>
          </a:p>
        </p:txBody>
      </p:sp>
    </p:spTree>
    <p:extLst>
      <p:ext uri="{BB962C8B-B14F-4D97-AF65-F5344CB8AC3E}">
        <p14:creationId xmlns:p14="http://schemas.microsoft.com/office/powerpoint/2010/main" val="264029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7FA5947-F2B2-4A57-8308-4F0034627B68}" type="slidenum">
              <a:rPr lang="en-US" altLang="en-US"/>
              <a:pPr/>
              <a:t>12</a:t>
            </a:fld>
            <a:endParaRPr lang="en-US" altLang="en-US"/>
          </a:p>
        </p:txBody>
      </p:sp>
    </p:spTree>
    <p:extLst>
      <p:ext uri="{BB962C8B-B14F-4D97-AF65-F5344CB8AC3E}">
        <p14:creationId xmlns:p14="http://schemas.microsoft.com/office/powerpoint/2010/main" val="29214711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C61159-022C-4374-9525-126D5C9768D2}" type="slidenum">
              <a:rPr lang="en-US" altLang="en-US"/>
              <a:pPr/>
              <a:t>90</a:t>
            </a:fld>
            <a:endParaRPr lang="en-US" altLang="en-US"/>
          </a:p>
        </p:txBody>
      </p:sp>
    </p:spTree>
    <p:extLst>
      <p:ext uri="{BB962C8B-B14F-4D97-AF65-F5344CB8AC3E}">
        <p14:creationId xmlns:p14="http://schemas.microsoft.com/office/powerpoint/2010/main" val="2531062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Remember that this is the beginning of the RPL journey not the complete journey!</a:t>
            </a:r>
          </a:p>
          <a:p>
            <a:endParaRPr lang="en-AU" altLang="en-US" smtClean="0"/>
          </a:p>
          <a:p>
            <a:r>
              <a:rPr lang="en-AU" altLang="en-US" smtClean="0"/>
              <a:t>Asking questions and getting to know the NYQL/M will add to this list of activities</a:t>
            </a:r>
          </a:p>
          <a:p>
            <a:endParaRPr lang="en-AU" altLang="en-US" smtClean="0"/>
          </a:p>
          <a:p>
            <a:r>
              <a:rPr lang="en-AU" altLang="en-US" smtClean="0"/>
              <a:t>We MUST remember that women come into Guiding with experience and knowledge and education – both formal and informal – they are not empty vessels</a:t>
            </a:r>
          </a:p>
          <a:p>
            <a:endParaRPr lang="en-AU" altLang="en-US" smtClean="0"/>
          </a:p>
          <a:p>
            <a:r>
              <a:rPr lang="en-AU" altLang="en-US" smtClean="0"/>
              <a:t>Our role as a LP is to seek out that transferable knowledge and apply it to the Passport – just because we RPL an activity does NOT mean that the NYQL/M does not have to EVER complete that activity – the Passport is the role explained in activities – it is not surplus to the role!</a:t>
            </a: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EEE1409-AFD8-4C77-B939-3549005E3A52}" type="slidenum">
              <a:rPr lang="en-US" altLang="en-US"/>
              <a:pPr/>
              <a:t>91</a:t>
            </a:fld>
            <a:endParaRPr lang="en-US" altLang="en-US"/>
          </a:p>
        </p:txBody>
      </p:sp>
    </p:spTree>
    <p:extLst>
      <p:ext uri="{BB962C8B-B14F-4D97-AF65-F5344CB8AC3E}">
        <p14:creationId xmlns:p14="http://schemas.microsoft.com/office/powerpoint/2010/main" val="203382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DBB0BA-2F64-4030-893A-3B4A5CE06DDE}" type="slidenum">
              <a:rPr lang="en-US" altLang="en-US"/>
              <a:pPr/>
              <a:t>92</a:t>
            </a:fld>
            <a:endParaRPr lang="en-US" altLang="en-US"/>
          </a:p>
        </p:txBody>
      </p:sp>
    </p:spTree>
    <p:extLst>
      <p:ext uri="{BB962C8B-B14F-4D97-AF65-F5344CB8AC3E}">
        <p14:creationId xmlns:p14="http://schemas.microsoft.com/office/powerpoint/2010/main" val="3241934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See notes on previous slide</a:t>
            </a:r>
          </a:p>
          <a:p>
            <a:endParaRPr lang="en-AU" alt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72EBD5-CBEC-494D-9563-1E740F637BCA}" type="slidenum">
              <a:rPr lang="en-US" altLang="en-US"/>
              <a:pPr/>
              <a:t>93</a:t>
            </a:fld>
            <a:endParaRPr lang="en-US" altLang="en-US"/>
          </a:p>
        </p:txBody>
      </p:sp>
    </p:spTree>
    <p:extLst>
      <p:ext uri="{BB962C8B-B14F-4D97-AF65-F5344CB8AC3E}">
        <p14:creationId xmlns:p14="http://schemas.microsoft.com/office/powerpoint/2010/main" val="15291274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Remember that this is the beginning of the RPL journey not the complete journey!</a:t>
            </a:r>
          </a:p>
          <a:p>
            <a:endParaRPr lang="en-AU" altLang="en-US" dirty="0" smtClean="0"/>
          </a:p>
          <a:p>
            <a:r>
              <a:rPr lang="en-AU" altLang="en-US" dirty="0" smtClean="0"/>
              <a:t>Asking questions and getting to know the NYQL/M will add to this list of activities</a:t>
            </a:r>
          </a:p>
          <a:p>
            <a:endParaRPr lang="en-AU" altLang="en-US" dirty="0" smtClean="0"/>
          </a:p>
          <a:p>
            <a:r>
              <a:rPr lang="en-AU" altLang="en-US" dirty="0" smtClean="0"/>
              <a:t>We MUST remember that women come into Guiding with experience and knowledge and education – both formal and informal – they are not empty vessels</a:t>
            </a:r>
          </a:p>
          <a:p>
            <a:endParaRPr lang="en-AU" altLang="en-US" dirty="0" smtClean="0"/>
          </a:p>
          <a:p>
            <a:r>
              <a:rPr lang="en-AU" altLang="en-US" dirty="0" smtClean="0"/>
              <a:t>Our role as a LP is to seek out that transferable knowledge and apply it to the Passport – just because we RPL an activity does NOT mean that the NYQL/M does not have to EVER complete that activity – the Passport is the role explained in activities – it is not surplus to the role!</a:t>
            </a:r>
          </a:p>
          <a:p>
            <a:endParaRPr lang="en-AU" altLang="en-US" dirty="0"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D16A294-4EB1-43C0-A487-ABCCE8012FA2}" type="slidenum">
              <a:rPr lang="en-US" altLang="en-US"/>
              <a:pPr/>
              <a:t>95</a:t>
            </a:fld>
            <a:endParaRPr lang="en-US" altLang="en-US"/>
          </a:p>
        </p:txBody>
      </p:sp>
    </p:spTree>
    <p:extLst>
      <p:ext uri="{BB962C8B-B14F-4D97-AF65-F5344CB8AC3E}">
        <p14:creationId xmlns:p14="http://schemas.microsoft.com/office/powerpoint/2010/main" val="9775332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See notes on previous slide</a:t>
            </a:r>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F486CDB-09D4-45C7-B5C9-A443DDC1D844}" type="slidenum">
              <a:rPr lang="en-US" altLang="en-US"/>
              <a:pPr/>
              <a:t>97</a:t>
            </a:fld>
            <a:endParaRPr lang="en-US" altLang="en-US"/>
          </a:p>
        </p:txBody>
      </p:sp>
    </p:spTree>
    <p:extLst>
      <p:ext uri="{BB962C8B-B14F-4D97-AF65-F5344CB8AC3E}">
        <p14:creationId xmlns:p14="http://schemas.microsoft.com/office/powerpoint/2010/main" val="36710446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74A8DEA-8C59-49A3-AAC7-468F4CE6B603}" type="slidenum">
              <a:rPr lang="en-US" altLang="en-US"/>
              <a:pPr/>
              <a:t>98</a:t>
            </a:fld>
            <a:endParaRPr lang="en-US" altLang="en-US"/>
          </a:p>
        </p:txBody>
      </p:sp>
    </p:spTree>
    <p:extLst>
      <p:ext uri="{BB962C8B-B14F-4D97-AF65-F5344CB8AC3E}">
        <p14:creationId xmlns:p14="http://schemas.microsoft.com/office/powerpoint/2010/main" val="42733160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RPL rules and guidelines are in the Guidance notes, these give an overview of what can be accepted.</a:t>
            </a:r>
          </a:p>
          <a:p>
            <a:r>
              <a:rPr lang="en-AU" altLang="en-US" smtClean="0"/>
              <a:t>Every State has a RPL Liaison who is an experienced person within Guiding and can help work through any RPL situation</a:t>
            </a:r>
            <a:endParaRPr lang="en-GB" alt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C25AFC4-CF3D-405E-9D6E-F8DEDF2475A5}" type="slidenum">
              <a:rPr lang="en-US" altLang="en-US"/>
              <a:pPr/>
              <a:t>99</a:t>
            </a:fld>
            <a:endParaRPr lang="en-US" altLang="en-US"/>
          </a:p>
        </p:txBody>
      </p:sp>
    </p:spTree>
    <p:extLst>
      <p:ext uri="{BB962C8B-B14F-4D97-AF65-F5344CB8AC3E}">
        <p14:creationId xmlns:p14="http://schemas.microsoft.com/office/powerpoint/2010/main" val="11163595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4A70A3-899A-47FC-B633-657FB6D4AB68}" type="slidenum">
              <a:rPr lang="en-US" altLang="en-US"/>
              <a:pPr/>
              <a:t>100</a:t>
            </a:fld>
            <a:endParaRPr lang="en-US" altLang="en-US"/>
          </a:p>
        </p:txBody>
      </p:sp>
    </p:spTree>
    <p:extLst>
      <p:ext uri="{BB962C8B-B14F-4D97-AF65-F5344CB8AC3E}">
        <p14:creationId xmlns:p14="http://schemas.microsoft.com/office/powerpoint/2010/main" val="888022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Use examples from original LP training as an activity</a:t>
            </a:r>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D281700-E080-4C9C-97B5-F7AD8AAA9EFF}" type="slidenum">
              <a:rPr lang="en-US" altLang="en-US"/>
              <a:pPr/>
              <a:t>101</a:t>
            </a:fld>
            <a:endParaRPr lang="en-US" altLang="en-US"/>
          </a:p>
        </p:txBody>
      </p:sp>
    </p:spTree>
    <p:extLst>
      <p:ext uri="{BB962C8B-B14F-4D97-AF65-F5344CB8AC3E}">
        <p14:creationId xmlns:p14="http://schemas.microsoft.com/office/powerpoint/2010/main" val="231940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EDC612D-6851-4569-AC8F-0B60E0F61BED}" type="slidenum">
              <a:rPr lang="en-US" altLang="en-US"/>
              <a:pPr/>
              <a:t>13</a:t>
            </a:fld>
            <a:endParaRPr lang="en-US" altLang="en-US"/>
          </a:p>
        </p:txBody>
      </p:sp>
    </p:spTree>
    <p:extLst>
      <p:ext uri="{BB962C8B-B14F-4D97-AF65-F5344CB8AC3E}">
        <p14:creationId xmlns:p14="http://schemas.microsoft.com/office/powerpoint/2010/main" val="389962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4BC5DD6-3684-438E-BC3B-F42F0B4EF2CE}" type="slidenum">
              <a:rPr lang="en-US" altLang="en-US"/>
              <a:pPr/>
              <a:t>102</a:t>
            </a:fld>
            <a:endParaRPr lang="en-US" altLang="en-US"/>
          </a:p>
        </p:txBody>
      </p:sp>
    </p:spTree>
    <p:extLst>
      <p:ext uri="{BB962C8B-B14F-4D97-AF65-F5344CB8AC3E}">
        <p14:creationId xmlns:p14="http://schemas.microsoft.com/office/powerpoint/2010/main" val="26107949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If numbers are large enough and participants willing, a role play would suit this session.</a:t>
            </a:r>
          </a:p>
          <a:p>
            <a:endParaRPr lang="en-AU" altLang="en-US" dirty="0" smtClean="0"/>
          </a:p>
          <a:p>
            <a:r>
              <a:rPr lang="en-AU" altLang="en-US" dirty="0" smtClean="0"/>
              <a:t>This could also be a discussion about a leader recently joining one of the trainees districts</a:t>
            </a:r>
          </a:p>
          <a:p>
            <a:endParaRPr lang="en-AU" altLang="en-US" dirty="0" smtClean="0"/>
          </a:p>
          <a:p>
            <a:r>
              <a:rPr lang="en-AU" altLang="en-US" dirty="0" smtClean="0"/>
              <a:t>Look at the three scenarios, Olave </a:t>
            </a:r>
            <a:r>
              <a:rPr lang="en-AU" altLang="en-US" dirty="0" err="1" smtClean="0"/>
              <a:t>Soames</a:t>
            </a:r>
            <a:r>
              <a:rPr lang="en-AU" altLang="en-US" dirty="0" smtClean="0"/>
              <a:t>, Agnes Powell and Peggy Muir.</a:t>
            </a:r>
          </a:p>
          <a:p>
            <a:endParaRPr lang="en-AU" altLang="en-US" dirty="0" smtClean="0"/>
          </a:p>
          <a:p>
            <a:r>
              <a:rPr lang="en-AU" altLang="en-US" dirty="0" smtClean="0"/>
              <a:t>Facilitate the discussion on how you would put together their learning plans, using the skill taught today.</a:t>
            </a:r>
            <a:endParaRPr lang="en-GB" altLang="en-US" dirty="0"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60EB200-BF6B-4685-86D5-BC60F4BAA2AE}" type="slidenum">
              <a:rPr lang="en-US" altLang="en-US"/>
              <a:pPr/>
              <a:t>103</a:t>
            </a:fld>
            <a:endParaRPr lang="en-US" altLang="en-US"/>
          </a:p>
        </p:txBody>
      </p:sp>
    </p:spTree>
    <p:extLst>
      <p:ext uri="{BB962C8B-B14F-4D97-AF65-F5344CB8AC3E}">
        <p14:creationId xmlns:p14="http://schemas.microsoft.com/office/powerpoint/2010/main" val="38770301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7DBDAA6-DF28-4215-9917-F8D60F3294CE}" type="slidenum">
              <a:rPr lang="en-US" altLang="en-US"/>
              <a:pPr/>
              <a:t>104</a:t>
            </a:fld>
            <a:endParaRPr lang="en-US" altLang="en-US"/>
          </a:p>
        </p:txBody>
      </p:sp>
    </p:spTree>
    <p:extLst>
      <p:ext uri="{BB962C8B-B14F-4D97-AF65-F5344CB8AC3E}">
        <p14:creationId xmlns:p14="http://schemas.microsoft.com/office/powerpoint/2010/main" val="9932805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This is an activity for Unit Leaders/Assistant Unit Leaders</a:t>
            </a:r>
          </a:p>
          <a:p>
            <a:endParaRPr lang="en-AU" altLang="en-US" smtClean="0"/>
          </a:p>
          <a:p>
            <a:r>
              <a:rPr lang="en-AU" altLang="en-US" smtClean="0"/>
              <a:t>After the exercise ask if this was worthwhile and point out that working as a team the NYQ leader can be signed off in as little as 10 weeks.</a:t>
            </a:r>
            <a:endParaRPr lang="en-GB" altLang="en-US" smtClean="0"/>
          </a:p>
          <a:p>
            <a:endParaRPr lang="en-AU" alt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B73657A-8475-429F-AF93-086263B71D6B}" type="slidenum">
              <a:rPr lang="en-US" altLang="en-US"/>
              <a:pPr/>
              <a:t>105</a:t>
            </a:fld>
            <a:endParaRPr lang="en-US" altLang="en-US"/>
          </a:p>
        </p:txBody>
      </p:sp>
    </p:spTree>
    <p:extLst>
      <p:ext uri="{BB962C8B-B14F-4D97-AF65-F5344CB8AC3E}">
        <p14:creationId xmlns:p14="http://schemas.microsoft.com/office/powerpoint/2010/main" val="36862301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After the exercise ask if this was worthwhile and point out that working as a team the NYQ Manager can be signed off in as little as one term (events dependant).</a:t>
            </a:r>
            <a:endParaRPr lang="en-GB" altLang="en-US" smtClean="0"/>
          </a:p>
          <a:p>
            <a:endParaRPr lang="en-AU"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91972A9-F1A2-4E5C-9548-927C1B5CAC60}" type="slidenum">
              <a:rPr lang="en-US" altLang="en-US"/>
              <a:pPr/>
              <a:t>106</a:t>
            </a:fld>
            <a:endParaRPr lang="en-US" altLang="en-US"/>
          </a:p>
        </p:txBody>
      </p:sp>
    </p:spTree>
    <p:extLst>
      <p:ext uri="{BB962C8B-B14F-4D97-AF65-F5344CB8AC3E}">
        <p14:creationId xmlns:p14="http://schemas.microsoft.com/office/powerpoint/2010/main" val="32556375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3A8AE3F-880E-4B1D-B379-5ABD7E90476C}" type="slidenum">
              <a:rPr lang="en-US" altLang="en-US"/>
              <a:pPr/>
              <a:t>107</a:t>
            </a:fld>
            <a:endParaRPr lang="en-US" altLang="en-US"/>
          </a:p>
        </p:txBody>
      </p:sp>
    </p:spTree>
    <p:extLst>
      <p:ext uri="{BB962C8B-B14F-4D97-AF65-F5344CB8AC3E}">
        <p14:creationId xmlns:p14="http://schemas.microsoft.com/office/powerpoint/2010/main" val="34695750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When possible pre-plan your catch up meeting so they are in your diaries and you are not trying to fit them in around everything else.</a:t>
            </a:r>
          </a:p>
          <a:p>
            <a:r>
              <a:rPr lang="en-AU" altLang="en-US" smtClean="0"/>
              <a:t>It is easier to change the date than to make an initial date!</a:t>
            </a:r>
          </a:p>
          <a:p>
            <a:r>
              <a:rPr lang="en-AU" altLang="en-US" smtClean="0"/>
              <a:t>Go to the meeting knowing that you need to focus on the new leader.</a:t>
            </a:r>
          </a:p>
          <a:p>
            <a:endParaRPr lang="en-GB" alt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0302CA2-E756-4400-AABF-C852FF5725D3}" type="slidenum">
              <a:rPr lang="en-US" altLang="en-US"/>
              <a:pPr/>
              <a:t>108</a:t>
            </a:fld>
            <a:endParaRPr lang="en-US" altLang="en-US"/>
          </a:p>
        </p:txBody>
      </p:sp>
    </p:spTree>
    <p:extLst>
      <p:ext uri="{BB962C8B-B14F-4D97-AF65-F5344CB8AC3E}">
        <p14:creationId xmlns:p14="http://schemas.microsoft.com/office/powerpoint/2010/main" val="15186092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DF1B8EB-5367-4407-B58D-1A214D14A1AD}" type="slidenum">
              <a:rPr lang="en-US" altLang="en-US"/>
              <a:pPr/>
              <a:t>109</a:t>
            </a:fld>
            <a:endParaRPr lang="en-US" altLang="en-US"/>
          </a:p>
        </p:txBody>
      </p:sp>
    </p:spTree>
    <p:extLst>
      <p:ext uri="{BB962C8B-B14F-4D97-AF65-F5344CB8AC3E}">
        <p14:creationId xmlns:p14="http://schemas.microsoft.com/office/powerpoint/2010/main" val="21621153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4598953-1730-49B0-9B52-BA3FC50EE9CF}" type="slidenum">
              <a:rPr lang="en-US" altLang="en-US"/>
              <a:pPr/>
              <a:t>110</a:t>
            </a:fld>
            <a:endParaRPr lang="en-US" altLang="en-US"/>
          </a:p>
        </p:txBody>
      </p:sp>
    </p:spTree>
    <p:extLst>
      <p:ext uri="{BB962C8B-B14F-4D97-AF65-F5344CB8AC3E}">
        <p14:creationId xmlns:p14="http://schemas.microsoft.com/office/powerpoint/2010/main" val="27916544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Go back to Olave, Agnes and Peggy and to initiate the discussion</a:t>
            </a:r>
          </a:p>
          <a:p>
            <a:r>
              <a:rPr lang="en-AU" altLang="en-US" smtClean="0"/>
              <a:t>What would you say to them.</a:t>
            </a:r>
          </a:p>
          <a:p>
            <a:r>
              <a:rPr lang="en-AU" altLang="en-US" smtClean="0"/>
              <a:t>If large enough group try it as a role play.</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CE78437-BDFC-461F-A383-FFB680F542DA}" type="slidenum">
              <a:rPr lang="en-US" altLang="en-US"/>
              <a:pPr/>
              <a:t>111</a:t>
            </a:fld>
            <a:endParaRPr lang="en-US" altLang="en-US"/>
          </a:p>
        </p:txBody>
      </p:sp>
    </p:spTree>
    <p:extLst>
      <p:ext uri="{BB962C8B-B14F-4D97-AF65-F5344CB8AC3E}">
        <p14:creationId xmlns:p14="http://schemas.microsoft.com/office/powerpoint/2010/main" val="2016512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4" name="Picture 6" descr="Corporate Swir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5175" y="-106363"/>
            <a:ext cx="2470150" cy="71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lvl1pPr algn="l">
              <a:defRPr sz="4000" b="1" i="0" baseline="0">
                <a:solidFill>
                  <a:srgbClr val="003F8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0" i="0">
                <a:solidFill>
                  <a:schemeClr val="tx1">
                    <a:lumMod val="65000"/>
                    <a:lumOff val="35000"/>
                  </a:schemeClr>
                </a:solidFill>
                <a:latin typeface="Arial" panose="020B0604020202020204" pitchFamily="34" charset="0"/>
                <a:cs typeface="Arial" panose="020B0604020202020204" pitchFamily="34" charset="0"/>
              </a:defRPr>
            </a:lvl1pPr>
            <a:lvl2pPr>
              <a:defRPr sz="1800" b="0" i="0">
                <a:solidFill>
                  <a:schemeClr val="tx1">
                    <a:lumMod val="65000"/>
                    <a:lumOff val="35000"/>
                  </a:schemeClr>
                </a:solidFill>
                <a:latin typeface="Arial" panose="020B0604020202020204" pitchFamily="34" charset="0"/>
                <a:cs typeface="Arial" panose="020B0604020202020204" pitchFamily="34" charset="0"/>
              </a:defRPr>
            </a:lvl2pPr>
            <a:lvl3pPr>
              <a:defRPr sz="1800" b="0" i="0">
                <a:solidFill>
                  <a:schemeClr val="tx1">
                    <a:lumMod val="65000"/>
                    <a:lumOff val="35000"/>
                  </a:schemeClr>
                </a:solidFill>
                <a:latin typeface="Arial" panose="020B0604020202020204" pitchFamily="34" charset="0"/>
                <a:cs typeface="Arial" panose="020B0604020202020204" pitchFamily="34" charset="0"/>
              </a:defRPr>
            </a:lvl3pPr>
            <a:lvl4pPr>
              <a:defRPr sz="1600" b="0" i="0">
                <a:solidFill>
                  <a:schemeClr val="tx1">
                    <a:lumMod val="65000"/>
                    <a:lumOff val="35000"/>
                  </a:schemeClr>
                </a:solidFill>
                <a:latin typeface="Arial" panose="020B0604020202020204" pitchFamily="34" charset="0"/>
                <a:cs typeface="Arial" panose="020B0604020202020204" pitchFamily="34" charset="0"/>
              </a:defRPr>
            </a:lvl4pPr>
            <a:lvl5pPr>
              <a:defRPr sz="16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6815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 Slide">
    <p:spTree>
      <p:nvGrpSpPr>
        <p:cNvPr id="1" name=""/>
        <p:cNvGrpSpPr/>
        <p:nvPr/>
      </p:nvGrpSpPr>
      <p:grpSpPr>
        <a:xfrm>
          <a:off x="0" y="0"/>
          <a:ext cx="0" cy="0"/>
          <a:chOff x="0" y="0"/>
          <a:chExt cx="0" cy="0"/>
        </a:xfrm>
      </p:grpSpPr>
      <p:pic>
        <p:nvPicPr>
          <p:cNvPr id="4" name="Picture 6" descr="Corporate Swir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37025"/>
            <a:ext cx="9144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lvl1pPr algn="l">
              <a:defRPr sz="4000" b="1" i="0" baseline="0">
                <a:solidFill>
                  <a:srgbClr val="003F8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0" i="0">
                <a:solidFill>
                  <a:schemeClr val="tx1">
                    <a:lumMod val="65000"/>
                    <a:lumOff val="35000"/>
                  </a:schemeClr>
                </a:solidFill>
                <a:latin typeface="Arial" panose="020B0604020202020204" pitchFamily="34" charset="0"/>
                <a:cs typeface="Arial" panose="020B0604020202020204" pitchFamily="34" charset="0"/>
              </a:defRPr>
            </a:lvl1pPr>
            <a:lvl2pPr>
              <a:defRPr sz="1800" b="0" i="0">
                <a:solidFill>
                  <a:schemeClr val="tx1">
                    <a:lumMod val="65000"/>
                    <a:lumOff val="35000"/>
                  </a:schemeClr>
                </a:solidFill>
                <a:latin typeface="Arial" panose="020B0604020202020204" pitchFamily="34" charset="0"/>
                <a:cs typeface="Arial" panose="020B0604020202020204" pitchFamily="34" charset="0"/>
              </a:defRPr>
            </a:lvl2pPr>
            <a:lvl3pPr>
              <a:defRPr sz="1800" b="0" i="0">
                <a:solidFill>
                  <a:schemeClr val="tx1">
                    <a:lumMod val="65000"/>
                    <a:lumOff val="35000"/>
                  </a:schemeClr>
                </a:solidFill>
                <a:latin typeface="Arial" panose="020B0604020202020204" pitchFamily="34" charset="0"/>
                <a:cs typeface="Arial" panose="020B0604020202020204" pitchFamily="34" charset="0"/>
              </a:defRPr>
            </a:lvl3pPr>
            <a:lvl4pPr>
              <a:defRPr sz="1600" b="0" i="0">
                <a:solidFill>
                  <a:schemeClr val="tx1">
                    <a:lumMod val="65000"/>
                    <a:lumOff val="35000"/>
                  </a:schemeClr>
                </a:solidFill>
                <a:latin typeface="Arial" panose="020B0604020202020204" pitchFamily="34" charset="0"/>
                <a:cs typeface="Arial" panose="020B0604020202020204" pitchFamily="34" charset="0"/>
              </a:defRPr>
            </a:lvl4pPr>
            <a:lvl5pPr>
              <a:defRPr sz="16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7091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trefoil Watermark_Cr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2915"/>
            <a:ext cx="2927491" cy="4810995"/>
          </a:xfrm>
          <a:prstGeom prst="rect">
            <a:avLst/>
          </a:prstGeom>
        </p:spPr>
      </p:pic>
      <p:pic>
        <p:nvPicPr>
          <p:cNvPr id="8" name="Picture 7" descr="Corporate Swi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36933"/>
            <a:ext cx="9144000" cy="3173767"/>
          </a:xfrm>
          <a:prstGeom prst="rect">
            <a:avLst/>
          </a:prstGeom>
        </p:spPr>
      </p:pic>
      <p:pic>
        <p:nvPicPr>
          <p:cNvPr id="4" name="Picture 3" descr="GGA_Portrait_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6046" y="158743"/>
            <a:ext cx="1209061" cy="1795016"/>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defRPr sz="4400" b="0" i="0" baseline="0">
                <a:solidFill>
                  <a:srgbClr val="003F82"/>
                </a:solidFill>
                <a:latin typeface="Alegreya Sans ExtraBold" panose="00000900000000000000"/>
                <a:cs typeface="Alegreya Sans ExtraBold" panose="00000900000000000000"/>
              </a:defRPr>
            </a:lvl1pPr>
          </a:lstStyle>
          <a:p>
            <a:r>
              <a:rPr lang="en-AU" dirty="0" smtClean="0"/>
              <a:t>THE TITLE</a:t>
            </a:r>
            <a:endParaRPr lang="en-US" dirty="0"/>
          </a:p>
        </p:txBody>
      </p:sp>
      <p:sp>
        <p:nvSpPr>
          <p:cNvPr id="3" name="Subtitle 2"/>
          <p:cNvSpPr>
            <a:spLocks noGrp="1"/>
          </p:cNvSpPr>
          <p:nvPr>
            <p:ph type="subTitle" idx="1"/>
          </p:nvPr>
        </p:nvSpPr>
        <p:spPr>
          <a:xfrm>
            <a:off x="1371600" y="3417699"/>
            <a:ext cx="6400800" cy="1752600"/>
          </a:xfrm>
        </p:spPr>
        <p:txBody>
          <a:bodyPr/>
          <a:lstStyle>
            <a:lvl1pPr marL="0" indent="0" algn="ctr">
              <a:buNone/>
              <a:defRPr sz="2800">
                <a:solidFill>
                  <a:schemeClr val="tx1">
                    <a:lumMod val="65000"/>
                    <a:lumOff val="35000"/>
                  </a:schemeClr>
                </a:solidFill>
                <a:latin typeface="Alegreya Sans SC" panose="000005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5385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0987647-6AA1-40F2-8768-6AAD80EE557B}" type="datetimeFigureOut">
              <a:rPr lang="en-US"/>
              <a:pPr>
                <a:defRPr/>
              </a:pPr>
              <a:t>5/6/2018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DADE51-00A3-407B-888D-FD4FB8CF74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4400" b="1">
          <a:solidFill>
            <a:schemeClr val="tx1"/>
          </a:solidFill>
          <a:latin typeface="Arial" charset="0"/>
          <a:cs typeface="Arial" charset="0"/>
        </a:defRPr>
      </a:lvl2pPr>
      <a:lvl3pPr algn="ctr" defTabSz="457200" rtl="0" eaLnBrk="0" fontAlgn="base" hangingPunct="0">
        <a:spcBef>
          <a:spcPct val="0"/>
        </a:spcBef>
        <a:spcAft>
          <a:spcPct val="0"/>
        </a:spcAft>
        <a:defRPr sz="4400" b="1">
          <a:solidFill>
            <a:schemeClr val="tx1"/>
          </a:solidFill>
          <a:latin typeface="Arial" charset="0"/>
          <a:cs typeface="Arial" charset="0"/>
        </a:defRPr>
      </a:lvl3pPr>
      <a:lvl4pPr algn="ctr" defTabSz="457200" rtl="0" eaLnBrk="0" fontAlgn="base" hangingPunct="0">
        <a:spcBef>
          <a:spcPct val="0"/>
        </a:spcBef>
        <a:spcAft>
          <a:spcPct val="0"/>
        </a:spcAft>
        <a:defRPr sz="4400" b="1">
          <a:solidFill>
            <a:schemeClr val="tx1"/>
          </a:solidFill>
          <a:latin typeface="Arial" charset="0"/>
          <a:cs typeface="Arial" charset="0"/>
        </a:defRPr>
      </a:lvl4pPr>
      <a:lvl5pPr algn="ctr" defTabSz="457200" rtl="0" eaLnBrk="0" fontAlgn="base" hangingPunct="0">
        <a:spcBef>
          <a:spcPct val="0"/>
        </a:spcBef>
        <a:spcAft>
          <a:spcPct val="0"/>
        </a:spcAft>
        <a:defRPr sz="4400" b="1">
          <a:solidFill>
            <a:schemeClr val="tx1"/>
          </a:solidFill>
          <a:latin typeface="Arial" charset="0"/>
          <a:cs typeface="Arial" charset="0"/>
        </a:defRPr>
      </a:lvl5pPr>
      <a:lvl6pPr marL="457200" algn="ctr" defTabSz="457200" rtl="0" fontAlgn="base">
        <a:spcBef>
          <a:spcPct val="0"/>
        </a:spcBef>
        <a:spcAft>
          <a:spcPct val="0"/>
        </a:spcAft>
        <a:defRPr sz="4400" b="1">
          <a:solidFill>
            <a:schemeClr val="tx1"/>
          </a:solidFill>
          <a:latin typeface="Arial" charset="0"/>
          <a:cs typeface="Arial" charset="0"/>
        </a:defRPr>
      </a:lvl6pPr>
      <a:lvl7pPr marL="914400" algn="ctr" defTabSz="457200" rtl="0" fontAlgn="base">
        <a:spcBef>
          <a:spcPct val="0"/>
        </a:spcBef>
        <a:spcAft>
          <a:spcPct val="0"/>
        </a:spcAft>
        <a:defRPr sz="4400" b="1">
          <a:solidFill>
            <a:schemeClr val="tx1"/>
          </a:solidFill>
          <a:latin typeface="Arial" charset="0"/>
          <a:cs typeface="Arial" charset="0"/>
        </a:defRPr>
      </a:lvl7pPr>
      <a:lvl8pPr marL="1371600" algn="ctr" defTabSz="457200" rtl="0" fontAlgn="base">
        <a:spcBef>
          <a:spcPct val="0"/>
        </a:spcBef>
        <a:spcAft>
          <a:spcPct val="0"/>
        </a:spcAft>
        <a:defRPr sz="4400" b="1">
          <a:solidFill>
            <a:schemeClr val="tx1"/>
          </a:solidFill>
          <a:latin typeface="Arial" charset="0"/>
          <a:cs typeface="Arial" charset="0"/>
        </a:defRPr>
      </a:lvl8pPr>
      <a:lvl9pPr marL="1828800" algn="ctr" defTabSz="457200" rtl="0" fontAlgn="base">
        <a:spcBef>
          <a:spcPct val="0"/>
        </a:spcBef>
        <a:spcAft>
          <a:spcPct val="0"/>
        </a:spcAft>
        <a:defRPr sz="4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brainyquote.com/quotes/authors/r/robert_badenpowell.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6600" b="1" dirty="0" smtClean="0"/>
              <a:t>Learning Partner Training</a:t>
            </a:r>
            <a:endParaRPr lang="en-AU" sz="6600" b="1" dirty="0"/>
          </a:p>
        </p:txBody>
      </p:sp>
    </p:spTree>
    <p:extLst>
      <p:ext uri="{BB962C8B-B14F-4D97-AF65-F5344CB8AC3E}">
        <p14:creationId xmlns:p14="http://schemas.microsoft.com/office/powerpoint/2010/main" val="34117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093788"/>
            <a:ext cx="8229600" cy="5032375"/>
          </a:xfrm>
        </p:spPr>
        <p:txBody>
          <a:bodyPr/>
          <a:lstStyle/>
          <a:p>
            <a:endParaRPr lang="en-AU" altLang="en-US" sz="3600" smtClean="0">
              <a:solidFill>
                <a:srgbClr val="272727"/>
              </a:solidFill>
            </a:endParaRPr>
          </a:p>
          <a:p>
            <a:endParaRPr lang="en-AU" altLang="en-US" sz="3600" smtClean="0">
              <a:solidFill>
                <a:srgbClr val="272727"/>
              </a:solidFill>
            </a:endParaRPr>
          </a:p>
          <a:p>
            <a:endParaRPr lang="en-AU" altLang="en-US" sz="3600" smtClean="0">
              <a:solidFill>
                <a:srgbClr val="272727"/>
              </a:solidFill>
            </a:endParaRPr>
          </a:p>
          <a:p>
            <a:r>
              <a:rPr lang="en-AU" altLang="en-US" sz="3600" smtClean="0">
                <a:solidFill>
                  <a:srgbClr val="272727"/>
                </a:solidFill>
              </a:rPr>
              <a:t>21 activities</a:t>
            </a:r>
          </a:p>
          <a:p>
            <a:endParaRPr lang="en-AU" altLang="en-US" sz="3600" smtClean="0">
              <a:solidFill>
                <a:srgbClr val="272727"/>
              </a:solidFill>
            </a:endParaRPr>
          </a:p>
          <a:p>
            <a:r>
              <a:rPr lang="en-AU" altLang="en-US" sz="3600" smtClean="0">
                <a:solidFill>
                  <a:srgbClr val="272727"/>
                </a:solidFill>
              </a:rPr>
              <a:t>12 shared with the Learning Partner</a:t>
            </a:r>
          </a:p>
          <a:p>
            <a:pPr>
              <a:buFont typeface="Arial" panose="020B0604020202020204" pitchFamily="34" charset="0"/>
              <a:buNone/>
            </a:pPr>
            <a:endParaRPr lang="en-GB" altLang="en-US" sz="3600" smtClean="0">
              <a:solidFill>
                <a:srgbClr val="272727"/>
              </a:solidFill>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40592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GB" altLang="en-US" dirty="0" smtClean="0"/>
              <a:t>Learning Plan </a:t>
            </a:r>
          </a:p>
        </p:txBody>
      </p:sp>
      <p:sp>
        <p:nvSpPr>
          <p:cNvPr id="106499" name="Content Placeholder 2"/>
          <p:cNvSpPr>
            <a:spLocks noGrp="1"/>
          </p:cNvSpPr>
          <p:nvPr>
            <p:ph idx="1"/>
          </p:nvPr>
        </p:nvSpPr>
        <p:spPr>
          <a:xfrm>
            <a:off x="457200" y="1600200"/>
            <a:ext cx="7508875" cy="4525963"/>
          </a:xfrm>
        </p:spPr>
        <p:txBody>
          <a:bodyPr/>
          <a:lstStyle/>
          <a:p>
            <a:r>
              <a:rPr lang="en-GB" altLang="en-US" sz="3200" smtClean="0">
                <a:solidFill>
                  <a:srgbClr val="272727"/>
                </a:solidFill>
              </a:rPr>
              <a:t>Recognise Prior Learning</a:t>
            </a:r>
          </a:p>
          <a:p>
            <a:r>
              <a:rPr lang="en-GB" altLang="en-US" sz="3200" smtClean="0">
                <a:solidFill>
                  <a:srgbClr val="272727"/>
                </a:solidFill>
              </a:rPr>
              <a:t>Review activities required</a:t>
            </a:r>
          </a:p>
          <a:p>
            <a:r>
              <a:rPr lang="en-GB" altLang="en-US" sz="3200" smtClean="0">
                <a:solidFill>
                  <a:srgbClr val="272727"/>
                </a:solidFill>
              </a:rPr>
              <a:t>Schedule training</a:t>
            </a:r>
          </a:p>
          <a:p>
            <a:r>
              <a:rPr lang="en-GB" altLang="en-US" sz="3200" smtClean="0">
                <a:solidFill>
                  <a:srgbClr val="272727"/>
                </a:solidFill>
              </a:rPr>
              <a:t>Schedule meetings with Learning Partner</a:t>
            </a:r>
          </a:p>
          <a:p>
            <a:r>
              <a:rPr lang="en-GB" altLang="en-US" sz="3200" smtClean="0">
                <a:solidFill>
                  <a:srgbClr val="272727"/>
                </a:solidFill>
              </a:rPr>
              <a:t>Set date to renew or make Guide Promise</a:t>
            </a:r>
          </a:p>
          <a:p>
            <a:r>
              <a:rPr lang="en-GB" altLang="en-US" sz="3200" smtClean="0">
                <a:solidFill>
                  <a:srgbClr val="272727"/>
                </a:solidFill>
              </a:rPr>
              <a:t>Set target date for qualification</a:t>
            </a:r>
          </a:p>
          <a:p>
            <a:endParaRPr lang="en-GB" altLang="en-US" smtClean="0">
              <a:solidFill>
                <a:srgbClr val="272727"/>
              </a:solidFill>
            </a:endParaRPr>
          </a:p>
        </p:txBody>
      </p:sp>
      <p:pic>
        <p:nvPicPr>
          <p:cNvPr id="1065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1350" y="1809750"/>
            <a:ext cx="22447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207963" y="258763"/>
            <a:ext cx="8229600" cy="1143000"/>
          </a:xfrm>
        </p:spPr>
        <p:txBody>
          <a:bodyPr/>
          <a:lstStyle/>
          <a:p>
            <a:r>
              <a:rPr lang="en-GB" altLang="en-US" smtClean="0">
                <a:solidFill>
                  <a:srgbClr val="0070C0"/>
                </a:solidFill>
              </a:rPr>
              <a:t>Identifying alternative activities</a:t>
            </a:r>
            <a:endParaRPr lang="en-GB" altLang="en-US" smtClean="0"/>
          </a:p>
        </p:txBody>
      </p:sp>
      <p:sp>
        <p:nvSpPr>
          <p:cNvPr id="3" name="Content Placeholder 2"/>
          <p:cNvSpPr>
            <a:spLocks noGrp="1"/>
          </p:cNvSpPr>
          <p:nvPr>
            <p:ph idx="1"/>
          </p:nvPr>
        </p:nvSpPr>
        <p:spPr>
          <a:xfrm>
            <a:off x="457200" y="1600200"/>
            <a:ext cx="7245350" cy="4525963"/>
          </a:xfrm>
        </p:spPr>
        <p:txBody>
          <a:bodyPr/>
          <a:lstStyle/>
          <a:p>
            <a:pPr>
              <a:buFont typeface="Arial" charset="0"/>
              <a:buChar char="•"/>
              <a:defRPr/>
            </a:pPr>
            <a:r>
              <a:rPr lang="en-GB" sz="2800" dirty="0" smtClean="0">
                <a:solidFill>
                  <a:schemeClr val="tx1"/>
                </a:solidFill>
              </a:rPr>
              <a:t>Wide scope for alternatives unless “Being Safe” activities</a:t>
            </a:r>
          </a:p>
          <a:p>
            <a:pPr>
              <a:buFont typeface="Arial" charset="0"/>
              <a:buChar char="•"/>
              <a:defRPr/>
            </a:pPr>
            <a:r>
              <a:rPr lang="en-GB" sz="2800" dirty="0" smtClean="0">
                <a:solidFill>
                  <a:schemeClr val="tx1"/>
                </a:solidFill>
              </a:rPr>
              <a:t>Encourage Leader or Manager to suggest ideas herself</a:t>
            </a:r>
          </a:p>
          <a:p>
            <a:pPr>
              <a:buFont typeface="Arial" charset="0"/>
              <a:buChar char="•"/>
              <a:defRPr/>
            </a:pPr>
            <a:r>
              <a:rPr lang="en-GB" sz="2800" dirty="0" smtClean="0">
                <a:solidFill>
                  <a:schemeClr val="tx1"/>
                </a:solidFill>
              </a:rPr>
              <a:t>Check suggestion for relevance and equivalence</a:t>
            </a:r>
          </a:p>
          <a:p>
            <a:pPr>
              <a:buFont typeface="Arial" charset="0"/>
              <a:buChar char="•"/>
              <a:defRPr/>
            </a:pPr>
            <a:r>
              <a:rPr lang="en-GB" sz="2800" dirty="0" smtClean="0">
                <a:solidFill>
                  <a:schemeClr val="tx1"/>
                </a:solidFill>
              </a:rPr>
              <a:t>Remember 36 (35 for DM) activities in total, so being flexible on a few does not invalidate learning process</a:t>
            </a:r>
          </a:p>
          <a:p>
            <a:pPr>
              <a:buFont typeface="Arial" charset="0"/>
              <a:buChar char="•"/>
              <a:defRPr/>
            </a:pP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altLang="en-US" dirty="0" smtClean="0"/>
              <a:t>Summary of Learning Plan</a:t>
            </a:r>
          </a:p>
        </p:txBody>
      </p:sp>
      <p:sp>
        <p:nvSpPr>
          <p:cNvPr id="3" name="Content Placeholder 2"/>
          <p:cNvSpPr>
            <a:spLocks noGrp="1"/>
          </p:cNvSpPr>
          <p:nvPr>
            <p:ph idx="1"/>
          </p:nvPr>
        </p:nvSpPr>
        <p:spPr/>
        <p:txBody>
          <a:bodyPr/>
          <a:lstStyle/>
          <a:p>
            <a:pPr>
              <a:buFont typeface="Arial" charset="0"/>
              <a:buChar char="•"/>
              <a:defRPr/>
            </a:pPr>
            <a:r>
              <a:rPr lang="en-GB" sz="3200" dirty="0" smtClean="0">
                <a:solidFill>
                  <a:srgbClr val="272727"/>
                </a:solidFill>
              </a:rPr>
              <a:t>Not just about filling out paperwork</a:t>
            </a:r>
          </a:p>
          <a:p>
            <a:pPr>
              <a:buFont typeface="Arial" charset="0"/>
              <a:buChar char="•"/>
              <a:defRPr/>
            </a:pPr>
            <a:r>
              <a:rPr lang="en-GB" sz="3200" dirty="0" smtClean="0">
                <a:solidFill>
                  <a:srgbClr val="272727"/>
                </a:solidFill>
              </a:rPr>
              <a:t>Values experience</a:t>
            </a:r>
          </a:p>
          <a:p>
            <a:pPr>
              <a:buFont typeface="Arial" charset="0"/>
              <a:buChar char="•"/>
              <a:defRPr/>
            </a:pPr>
            <a:r>
              <a:rPr lang="en-GB" sz="3200" dirty="0" smtClean="0">
                <a:solidFill>
                  <a:srgbClr val="272727"/>
                </a:solidFill>
              </a:rPr>
              <a:t>Builds confidence in ability to be a Leader or Manager</a:t>
            </a:r>
          </a:p>
          <a:p>
            <a:pPr>
              <a:buFont typeface="Arial" charset="0"/>
              <a:buChar char="•"/>
              <a:defRPr/>
            </a:pPr>
            <a:r>
              <a:rPr lang="en-GB" sz="3200" dirty="0" smtClean="0">
                <a:solidFill>
                  <a:srgbClr val="272727"/>
                </a:solidFill>
              </a:rPr>
              <a:t>Tailors learning to her circumstances</a:t>
            </a:r>
          </a:p>
          <a:p>
            <a:pPr>
              <a:buFont typeface="Arial" charset="0"/>
              <a:buChar char="•"/>
              <a:defRPr/>
            </a:pPr>
            <a:r>
              <a:rPr lang="en-GB" sz="3200" dirty="0" smtClean="0">
                <a:solidFill>
                  <a:srgbClr val="272727"/>
                </a:solidFill>
              </a:rPr>
              <a:t>Develops relationship with you</a:t>
            </a:r>
          </a:p>
          <a:p>
            <a:pPr>
              <a:buFont typeface="Arial" charset="0"/>
              <a:buChar char="•"/>
              <a:defRPr/>
            </a:pPr>
            <a:r>
              <a:rPr lang="en-GB" sz="3200" dirty="0" smtClean="0">
                <a:solidFill>
                  <a:srgbClr val="272727"/>
                </a:solidFill>
              </a:rPr>
              <a:t>Identifies any blockages</a:t>
            </a:r>
          </a:p>
          <a:p>
            <a:pPr>
              <a:buFont typeface="Arial" charset="0"/>
              <a:buChar char="•"/>
              <a:defRPr/>
            </a:pPr>
            <a:endParaRPr lang="en-GB" dirty="0"/>
          </a:p>
        </p:txBody>
      </p:sp>
    </p:spTree>
    <p:extLst>
      <p:ext uri="{BB962C8B-B14F-4D97-AF65-F5344CB8AC3E}">
        <p14:creationId xmlns:p14="http://schemas.microsoft.com/office/powerpoint/2010/main" val="15360420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308315"/>
            <a:ext cx="8229600" cy="1143000"/>
          </a:xfrm>
        </p:spPr>
        <p:txBody>
          <a:bodyPr/>
          <a:lstStyle/>
          <a:p>
            <a:r>
              <a:rPr lang="en-GB" altLang="en-US" smtClean="0">
                <a:solidFill>
                  <a:srgbClr val="FFC000"/>
                </a:solidFill>
              </a:rPr>
              <a:t>Exercise on Learning Plan</a:t>
            </a:r>
            <a:endParaRPr lang="en-GB" altLang="en-US" smtClean="0"/>
          </a:p>
        </p:txBody>
      </p:sp>
      <p:sp>
        <p:nvSpPr>
          <p:cNvPr id="3" name="Content Placeholder 2"/>
          <p:cNvSpPr>
            <a:spLocks noGrp="1"/>
          </p:cNvSpPr>
          <p:nvPr>
            <p:ph idx="1"/>
          </p:nvPr>
        </p:nvSpPr>
        <p:spPr>
          <a:xfrm>
            <a:off x="152400" y="1603829"/>
            <a:ext cx="8229600" cy="4525963"/>
          </a:xfrm>
        </p:spPr>
        <p:txBody>
          <a:bodyPr/>
          <a:lstStyle/>
          <a:p>
            <a:pPr>
              <a:spcBef>
                <a:spcPts val="0"/>
              </a:spcBef>
              <a:spcAft>
                <a:spcPts val="1200"/>
              </a:spcAft>
              <a:buFont typeface="Arial" charset="0"/>
              <a:buNone/>
              <a:defRPr/>
            </a:pPr>
            <a:r>
              <a:rPr lang="en-AU" sz="3600" dirty="0" smtClean="0">
                <a:solidFill>
                  <a:srgbClr val="272727"/>
                </a:solidFill>
              </a:rPr>
              <a:t>Discuss the process of putting together a Learning plan using the skills identified and who you would include      in the process</a:t>
            </a:r>
            <a:r>
              <a:rPr lang="en-AU" sz="3600" dirty="0" smtClean="0">
                <a:solidFill>
                  <a:srgbClr val="272727"/>
                </a:solidFill>
              </a:rPr>
              <a:t>.</a:t>
            </a:r>
            <a:endParaRPr lang="en-AU" sz="3600" dirty="0" smtClean="0">
              <a:solidFill>
                <a:srgbClr val="272727"/>
              </a:solidFill>
            </a:endParaRPr>
          </a:p>
          <a:p>
            <a:pPr>
              <a:buFont typeface="Arial" charset="0"/>
              <a:buNone/>
              <a:defRPr/>
            </a:pPr>
            <a:r>
              <a:rPr lang="en-AU" sz="3600" dirty="0" smtClean="0">
                <a:solidFill>
                  <a:srgbClr val="272727"/>
                </a:solidFill>
              </a:rPr>
              <a:t>What questions would </a:t>
            </a:r>
            <a:endParaRPr lang="en-AU" sz="3600" dirty="0" smtClean="0">
              <a:solidFill>
                <a:srgbClr val="272727"/>
              </a:solidFill>
            </a:endParaRPr>
          </a:p>
          <a:p>
            <a:pPr>
              <a:spcBef>
                <a:spcPts val="0"/>
              </a:spcBef>
              <a:spcAft>
                <a:spcPts val="1200"/>
              </a:spcAft>
              <a:buFont typeface="Arial" charset="0"/>
              <a:buNone/>
              <a:defRPr/>
            </a:pPr>
            <a:r>
              <a:rPr lang="en-AU" sz="3600" dirty="0" smtClean="0">
                <a:solidFill>
                  <a:srgbClr val="272727"/>
                </a:solidFill>
              </a:rPr>
              <a:t>you </a:t>
            </a:r>
            <a:r>
              <a:rPr lang="en-AU" sz="3600" dirty="0" smtClean="0">
                <a:solidFill>
                  <a:srgbClr val="272727"/>
                </a:solidFill>
              </a:rPr>
              <a:t>ask?</a:t>
            </a:r>
          </a:p>
          <a:p>
            <a:pPr>
              <a:buFont typeface="Arial" charset="0"/>
              <a:buNone/>
              <a:defRPr/>
            </a:pPr>
            <a:r>
              <a:rPr lang="en-AU" sz="3600" dirty="0" smtClean="0">
                <a:solidFill>
                  <a:srgbClr val="272727"/>
                </a:solidFill>
              </a:rPr>
              <a:t>How </a:t>
            </a:r>
            <a:r>
              <a:rPr lang="en-AU" sz="3600" dirty="0" smtClean="0">
                <a:solidFill>
                  <a:srgbClr val="272727"/>
                </a:solidFill>
              </a:rPr>
              <a:t>would you build trust?</a:t>
            </a:r>
          </a:p>
          <a:p>
            <a:pPr>
              <a:buFont typeface="Arial" charset="0"/>
              <a:buNone/>
              <a:defRPr/>
            </a:pPr>
            <a:endParaRPr lang="en-AU" dirty="0" smtClean="0">
              <a:solidFill>
                <a:srgbClr val="272727"/>
              </a:solidFill>
            </a:endParaRPr>
          </a:p>
          <a:p>
            <a:pPr>
              <a:buFont typeface="Arial" charset="0"/>
              <a:buNone/>
              <a:defRPr/>
            </a:pPr>
            <a:endParaRPr lang="en-GB" dirty="0" smtClean="0"/>
          </a:p>
        </p:txBody>
      </p:sp>
      <p:pic>
        <p:nvPicPr>
          <p:cNvPr id="1095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174" y="3222399"/>
            <a:ext cx="254952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865188"/>
            <a:ext cx="8229600" cy="2673350"/>
          </a:xfrm>
        </p:spPr>
        <p:txBody>
          <a:bodyPr/>
          <a:lstStyle/>
          <a:p>
            <a:pPr algn="ctr"/>
            <a:r>
              <a:rPr lang="en-AU" altLang="en-US" sz="6000" dirty="0" smtClean="0"/>
              <a:t>Progress Meetings</a:t>
            </a:r>
            <a:endParaRPr lang="en-GB" altLang="en-US" sz="6000" dirty="0" smtClean="0"/>
          </a:p>
        </p:txBody>
      </p:sp>
      <p:pic>
        <p:nvPicPr>
          <p:cNvPr id="1105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2647950"/>
            <a:ext cx="2689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AU" altLang="en-US" dirty="0" smtClean="0"/>
              <a:t>10 week term plan</a:t>
            </a:r>
          </a:p>
        </p:txBody>
      </p:sp>
      <p:sp>
        <p:nvSpPr>
          <p:cNvPr id="3" name="Content Placeholder 2"/>
          <p:cNvSpPr>
            <a:spLocks noGrp="1"/>
          </p:cNvSpPr>
          <p:nvPr>
            <p:ph idx="1"/>
          </p:nvPr>
        </p:nvSpPr>
        <p:spPr/>
        <p:txBody>
          <a:bodyPr/>
          <a:lstStyle/>
          <a:p>
            <a:pPr>
              <a:buFont typeface="Arial" charset="0"/>
              <a:buChar char="•"/>
              <a:defRPr/>
            </a:pPr>
            <a:r>
              <a:rPr lang="en-AU" sz="3600" dirty="0">
                <a:solidFill>
                  <a:schemeClr val="tx1"/>
                </a:solidFill>
              </a:rPr>
              <a:t>Look at the term plan provided</a:t>
            </a:r>
          </a:p>
          <a:p>
            <a:pPr>
              <a:buFont typeface="Arial" charset="0"/>
              <a:buChar char="•"/>
              <a:defRPr/>
            </a:pPr>
            <a:r>
              <a:rPr lang="en-AU" sz="3600" dirty="0">
                <a:solidFill>
                  <a:schemeClr val="tx1"/>
                </a:solidFill>
              </a:rPr>
              <a:t>Within </a:t>
            </a:r>
            <a:r>
              <a:rPr lang="en-AU" sz="3600" dirty="0" smtClean="0">
                <a:solidFill>
                  <a:schemeClr val="tx1"/>
                </a:solidFill>
              </a:rPr>
              <a:t>this </a:t>
            </a:r>
            <a:r>
              <a:rPr lang="en-AU" sz="3600" dirty="0">
                <a:solidFill>
                  <a:schemeClr val="tx1"/>
                </a:solidFill>
              </a:rPr>
              <a:t>plan what activities from the passport can be signed off?</a:t>
            </a:r>
            <a:endParaRPr lang="en-GB" sz="3600" dirty="0">
              <a:solidFill>
                <a:schemeClr val="tx1"/>
              </a:solidFill>
            </a:endParaRPr>
          </a:p>
          <a:p>
            <a:pPr marL="0" indent="0">
              <a:buFont typeface="Arial" charset="0"/>
              <a:buNone/>
              <a:defRPr/>
            </a:pPr>
            <a:endParaRPr lang="en-GB" sz="3600" dirty="0">
              <a:solidFill>
                <a:schemeClr val="tx1"/>
              </a:solidFill>
            </a:endParaRPr>
          </a:p>
          <a:p>
            <a:pPr>
              <a:buFont typeface="Arial" charset="0"/>
              <a:buChar char="•"/>
              <a:defRPr/>
            </a:pPr>
            <a:endParaRPr lang="en-AU" sz="3600" dirty="0">
              <a:solidFill>
                <a:schemeClr val="tx1"/>
              </a:solidFill>
            </a:endParaRPr>
          </a:p>
        </p:txBody>
      </p:sp>
      <p:pic>
        <p:nvPicPr>
          <p:cNvPr id="1116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3551238"/>
            <a:ext cx="23336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AU" altLang="en-US" smtClean="0"/>
              <a:t>The District Manager at work</a:t>
            </a:r>
          </a:p>
        </p:txBody>
      </p:sp>
      <p:sp>
        <p:nvSpPr>
          <p:cNvPr id="112643" name="Content Placeholder 2"/>
          <p:cNvSpPr>
            <a:spLocks noGrp="1"/>
          </p:cNvSpPr>
          <p:nvPr>
            <p:ph idx="1"/>
          </p:nvPr>
        </p:nvSpPr>
        <p:spPr/>
        <p:txBody>
          <a:bodyPr/>
          <a:lstStyle/>
          <a:p>
            <a:r>
              <a:rPr lang="en-AU" altLang="en-US" sz="3600" smtClean="0">
                <a:solidFill>
                  <a:schemeClr val="tx1"/>
                </a:solidFill>
              </a:rPr>
              <a:t>Look at the calendar and explanations provided</a:t>
            </a:r>
          </a:p>
          <a:p>
            <a:r>
              <a:rPr lang="en-AU" altLang="en-US" sz="3600" smtClean="0">
                <a:solidFill>
                  <a:schemeClr val="tx1"/>
                </a:solidFill>
              </a:rPr>
              <a:t>Within this calendar what activities from the passport can be signed off?</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93675" y="441325"/>
            <a:ext cx="8229600" cy="1143000"/>
          </a:xfrm>
        </p:spPr>
        <p:txBody>
          <a:bodyPr/>
          <a:lstStyle/>
          <a:p>
            <a:r>
              <a:rPr lang="en-GB" altLang="en-US" dirty="0" smtClean="0"/>
              <a:t>Outcomes of progress meetings</a:t>
            </a:r>
          </a:p>
        </p:txBody>
      </p:sp>
      <p:sp>
        <p:nvSpPr>
          <p:cNvPr id="5" name="Content Placeholder 2"/>
          <p:cNvSpPr>
            <a:spLocks noGrp="1"/>
          </p:cNvSpPr>
          <p:nvPr>
            <p:ph idx="1"/>
          </p:nvPr>
        </p:nvSpPr>
        <p:spPr>
          <a:xfrm>
            <a:off x="374650" y="1219200"/>
            <a:ext cx="7134225" cy="4600575"/>
          </a:xfrm>
        </p:spPr>
        <p:txBody>
          <a:bodyPr/>
          <a:lstStyle/>
          <a:p>
            <a:pPr>
              <a:buFont typeface="Arial" charset="0"/>
              <a:buChar char="•"/>
              <a:defRPr/>
            </a:pPr>
            <a:r>
              <a:rPr lang="en-GB" sz="3200" dirty="0" smtClean="0">
                <a:solidFill>
                  <a:srgbClr val="272727"/>
                </a:solidFill>
              </a:rPr>
              <a:t>Reassure new Leader</a:t>
            </a:r>
          </a:p>
          <a:p>
            <a:pPr>
              <a:buFont typeface="Arial" charset="0"/>
              <a:buChar char="•"/>
              <a:defRPr/>
            </a:pPr>
            <a:r>
              <a:rPr lang="en-GB" sz="3200" dirty="0" smtClean="0">
                <a:solidFill>
                  <a:srgbClr val="272727"/>
                </a:solidFill>
              </a:rPr>
              <a:t>Gain overall sense of where new Leader is at</a:t>
            </a:r>
          </a:p>
          <a:p>
            <a:pPr>
              <a:buFont typeface="Arial" charset="0"/>
              <a:buChar char="•"/>
              <a:defRPr/>
            </a:pPr>
            <a:r>
              <a:rPr lang="en-GB" sz="3200" dirty="0" smtClean="0">
                <a:solidFill>
                  <a:srgbClr val="272727"/>
                </a:solidFill>
              </a:rPr>
              <a:t>Review progress against Learning Plan</a:t>
            </a:r>
          </a:p>
          <a:p>
            <a:pPr>
              <a:buFont typeface="Arial" charset="0"/>
              <a:buChar char="•"/>
              <a:defRPr/>
            </a:pPr>
            <a:r>
              <a:rPr lang="en-GB" sz="3200" dirty="0" smtClean="0">
                <a:solidFill>
                  <a:srgbClr val="272727"/>
                </a:solidFill>
              </a:rPr>
              <a:t>Review sign-offs by other qualified Leaders</a:t>
            </a:r>
          </a:p>
          <a:p>
            <a:pPr>
              <a:buFont typeface="Arial" charset="0"/>
              <a:buChar char="•"/>
              <a:defRPr/>
            </a:pPr>
            <a:r>
              <a:rPr lang="en-GB" sz="3200" dirty="0" smtClean="0">
                <a:solidFill>
                  <a:srgbClr val="272727"/>
                </a:solidFill>
              </a:rPr>
              <a:t>Sign-off Learning Partner activities, reading and reflections</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GB" altLang="en-US" smtClean="0"/>
              <a:t>At the meeting</a:t>
            </a:r>
          </a:p>
        </p:txBody>
      </p:sp>
      <p:sp>
        <p:nvSpPr>
          <p:cNvPr id="114691" name="Content Placeholder 2"/>
          <p:cNvSpPr>
            <a:spLocks noGrp="1"/>
          </p:cNvSpPr>
          <p:nvPr>
            <p:ph idx="1"/>
          </p:nvPr>
        </p:nvSpPr>
        <p:spPr>
          <a:xfrm>
            <a:off x="234950" y="1417638"/>
            <a:ext cx="8229600" cy="4525962"/>
          </a:xfrm>
        </p:spPr>
        <p:txBody>
          <a:bodyPr/>
          <a:lstStyle/>
          <a:p>
            <a:pPr>
              <a:spcBef>
                <a:spcPct val="0"/>
              </a:spcBef>
            </a:pPr>
            <a:r>
              <a:rPr lang="en-GB" altLang="en-US" sz="3600" dirty="0" smtClean="0">
                <a:solidFill>
                  <a:srgbClr val="272727"/>
                </a:solidFill>
              </a:rPr>
              <a:t>Be prepared to listen!</a:t>
            </a:r>
          </a:p>
          <a:p>
            <a:pPr>
              <a:spcBef>
                <a:spcPct val="0"/>
              </a:spcBef>
            </a:pPr>
            <a:r>
              <a:rPr lang="en-GB" altLang="en-US" sz="3600" dirty="0" smtClean="0">
                <a:solidFill>
                  <a:srgbClr val="272727"/>
                </a:solidFill>
              </a:rPr>
              <a:t>Ask questions!</a:t>
            </a:r>
          </a:p>
          <a:p>
            <a:pPr>
              <a:spcBef>
                <a:spcPct val="0"/>
              </a:spcBef>
            </a:pPr>
            <a:r>
              <a:rPr lang="en-GB" altLang="en-US" sz="3600" dirty="0" smtClean="0">
                <a:solidFill>
                  <a:srgbClr val="272727"/>
                </a:solidFill>
              </a:rPr>
              <a:t>Take notes!</a:t>
            </a:r>
          </a:p>
          <a:p>
            <a:pPr>
              <a:spcBef>
                <a:spcPct val="0"/>
              </a:spcBef>
            </a:pPr>
            <a:r>
              <a:rPr lang="en-GB" altLang="en-US" sz="3600" dirty="0" smtClean="0">
                <a:solidFill>
                  <a:srgbClr val="272727"/>
                </a:solidFill>
              </a:rPr>
              <a:t>Focus on the big picture!</a:t>
            </a:r>
          </a:p>
          <a:p>
            <a:pPr>
              <a:spcBef>
                <a:spcPct val="0"/>
              </a:spcBef>
            </a:pPr>
            <a:r>
              <a:rPr lang="en-GB" altLang="en-US" sz="3600" dirty="0" smtClean="0">
                <a:solidFill>
                  <a:srgbClr val="272727"/>
                </a:solidFill>
              </a:rPr>
              <a:t>Be clear on next steps! </a:t>
            </a:r>
            <a:r>
              <a:rPr lang="en-GB" altLang="en-US" sz="3600" dirty="0" smtClean="0">
                <a:solidFill>
                  <a:srgbClr val="272727"/>
                </a:solidFill>
              </a:rPr>
              <a:t>Update </a:t>
            </a:r>
            <a:r>
              <a:rPr lang="en-GB" altLang="en-US" sz="3600" dirty="0" smtClean="0">
                <a:solidFill>
                  <a:srgbClr val="272727"/>
                </a:solidFill>
              </a:rPr>
              <a:t>plan</a:t>
            </a:r>
          </a:p>
          <a:p>
            <a:pPr>
              <a:spcBef>
                <a:spcPct val="0"/>
              </a:spcBef>
            </a:pPr>
            <a:r>
              <a:rPr lang="en-GB" altLang="en-US" sz="3600" dirty="0" smtClean="0">
                <a:solidFill>
                  <a:srgbClr val="272727"/>
                </a:solidFill>
              </a:rPr>
              <a:t>Talk to District Manager</a:t>
            </a:r>
          </a:p>
          <a:p>
            <a:endParaRPr lang="en-GB" altLang="en-US" dirty="0" smtClean="0">
              <a:solidFill>
                <a:srgbClr val="272727"/>
              </a:solidFill>
            </a:endParaRPr>
          </a:p>
        </p:txBody>
      </p:sp>
      <p:pic>
        <p:nvPicPr>
          <p:cNvPr id="1146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409700"/>
            <a:ext cx="17748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1"/>
          <p:cNvSpPr txBox="1">
            <a:spLocks noChangeArrowheads="1"/>
          </p:cNvSpPr>
          <p:nvPr/>
        </p:nvSpPr>
        <p:spPr bwMode="auto">
          <a:xfrm>
            <a:off x="5762625" y="3103563"/>
            <a:ext cx="17748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GB" altLang="en-US" smtClean="0"/>
              <a:t>At the meeting</a:t>
            </a:r>
          </a:p>
        </p:txBody>
      </p:sp>
      <p:sp>
        <p:nvSpPr>
          <p:cNvPr id="3" name="Content Placeholder 2"/>
          <p:cNvSpPr>
            <a:spLocks noGrp="1"/>
          </p:cNvSpPr>
          <p:nvPr>
            <p:ph idx="1"/>
          </p:nvPr>
        </p:nvSpPr>
        <p:spPr/>
        <p:txBody>
          <a:bodyPr/>
          <a:lstStyle/>
          <a:p>
            <a:pPr>
              <a:buFont typeface="Arial" charset="0"/>
              <a:buChar char="•"/>
              <a:defRPr/>
            </a:pPr>
            <a:r>
              <a:rPr lang="en-AU" sz="4000" dirty="0" smtClean="0">
                <a:solidFill>
                  <a:srgbClr val="272727"/>
                </a:solidFill>
              </a:rPr>
              <a:t>Look at her passport</a:t>
            </a:r>
          </a:p>
          <a:p>
            <a:pPr>
              <a:buFont typeface="Arial" charset="0"/>
              <a:buChar char="•"/>
              <a:defRPr/>
            </a:pPr>
            <a:r>
              <a:rPr lang="en-AU" sz="4000" dirty="0" smtClean="0">
                <a:solidFill>
                  <a:srgbClr val="272727"/>
                </a:solidFill>
              </a:rPr>
              <a:t>Show an interest in the activities achieved</a:t>
            </a:r>
          </a:p>
          <a:p>
            <a:pPr>
              <a:buFont typeface="Arial" charset="0"/>
              <a:buChar char="•"/>
              <a:defRPr/>
            </a:pPr>
            <a:r>
              <a:rPr lang="en-AU" sz="4000" dirty="0" smtClean="0">
                <a:solidFill>
                  <a:srgbClr val="272727"/>
                </a:solidFill>
              </a:rPr>
              <a:t>Share some of your stories</a:t>
            </a:r>
          </a:p>
          <a:p>
            <a:pPr>
              <a:buFont typeface="Arial" charset="0"/>
              <a:buChar char="•"/>
              <a:defRPr/>
            </a:pPr>
            <a:endParaRPr lang="en-GB" dirty="0"/>
          </a:p>
        </p:txBody>
      </p:sp>
      <p:pic>
        <p:nvPicPr>
          <p:cNvPr id="1157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4446588"/>
            <a:ext cx="2178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AU" altLang="en-US" smtClean="0"/>
              <a:t>District Manager</a:t>
            </a:r>
            <a:endParaRPr lang="en-GB" altLang="en-US" smtClean="0"/>
          </a:p>
        </p:txBody>
      </p:sp>
      <p:sp>
        <p:nvSpPr>
          <p:cNvPr id="15363" name="Content Placeholder 2"/>
          <p:cNvSpPr>
            <a:spLocks noGrp="1"/>
          </p:cNvSpPr>
          <p:nvPr>
            <p:ph idx="1"/>
          </p:nvPr>
        </p:nvSpPr>
        <p:spPr/>
        <p:txBody>
          <a:bodyPr/>
          <a:lstStyle/>
          <a:p>
            <a:r>
              <a:rPr lang="en-AU" altLang="en-US" sz="3600" dirty="0" smtClean="0">
                <a:solidFill>
                  <a:schemeClr val="tx1"/>
                </a:solidFill>
              </a:rPr>
              <a:t>11 </a:t>
            </a:r>
            <a:r>
              <a:rPr lang="en-AU" altLang="en-US" sz="3600" dirty="0" smtClean="0">
                <a:solidFill>
                  <a:schemeClr val="tx1"/>
                </a:solidFill>
              </a:rPr>
              <a:t>signed by </a:t>
            </a:r>
            <a:r>
              <a:rPr lang="en-AU" altLang="en-US" sz="3600" dirty="0" smtClean="0">
                <a:solidFill>
                  <a:schemeClr val="tx1"/>
                </a:solidFill>
              </a:rPr>
              <a:t>a Qualified Leader</a:t>
            </a:r>
          </a:p>
          <a:p>
            <a:endParaRPr lang="en-AU" altLang="en-US" sz="3600" dirty="0" smtClean="0">
              <a:solidFill>
                <a:schemeClr val="tx1"/>
              </a:solidFill>
            </a:endParaRPr>
          </a:p>
          <a:p>
            <a:r>
              <a:rPr lang="en-AU" altLang="en-US" sz="3600" dirty="0" smtClean="0">
                <a:solidFill>
                  <a:schemeClr val="tx1"/>
                </a:solidFill>
              </a:rPr>
              <a:t>8 </a:t>
            </a:r>
            <a:r>
              <a:rPr lang="en-AU" altLang="en-US" sz="3600" dirty="0" smtClean="0">
                <a:solidFill>
                  <a:schemeClr val="tx1"/>
                </a:solidFill>
              </a:rPr>
              <a:t>signed by</a:t>
            </a:r>
            <a:r>
              <a:rPr lang="en-AU" altLang="en-US" sz="3600" dirty="0" smtClean="0">
                <a:solidFill>
                  <a:schemeClr val="tx1"/>
                </a:solidFill>
              </a:rPr>
              <a:t> </a:t>
            </a:r>
            <a:r>
              <a:rPr lang="en-AU" altLang="en-US" sz="3600" dirty="0" smtClean="0">
                <a:solidFill>
                  <a:schemeClr val="tx1"/>
                </a:solidFill>
              </a:rPr>
              <a:t>a Qualified Region </a:t>
            </a:r>
            <a:r>
              <a:rPr lang="en-AU" altLang="en-US" sz="3600" dirty="0" smtClean="0">
                <a:solidFill>
                  <a:schemeClr val="tx1"/>
                </a:solidFill>
              </a:rPr>
              <a:t>Manager or </a:t>
            </a:r>
            <a:r>
              <a:rPr lang="en-AU" altLang="en-US" sz="3600" dirty="0" smtClean="0">
                <a:solidFill>
                  <a:schemeClr val="tx1"/>
                </a:solidFill>
              </a:rPr>
              <a:t>District Manager</a:t>
            </a:r>
            <a:endParaRPr lang="en-GB" altLang="en-US" sz="3600" dirty="0" smtClean="0">
              <a:solidFill>
                <a:schemeClr val="tx1"/>
              </a:solidFill>
            </a:endParaRP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4259489"/>
            <a:ext cx="22177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GB" altLang="en-US" dirty="0" smtClean="0"/>
              <a:t>Quality assurance of sign-offs</a:t>
            </a:r>
          </a:p>
        </p:txBody>
      </p:sp>
      <p:sp>
        <p:nvSpPr>
          <p:cNvPr id="3" name="Content Placeholder 2"/>
          <p:cNvSpPr>
            <a:spLocks noGrp="1"/>
          </p:cNvSpPr>
          <p:nvPr>
            <p:ph idx="1"/>
          </p:nvPr>
        </p:nvSpPr>
        <p:spPr>
          <a:xfrm>
            <a:off x="457200" y="1600200"/>
            <a:ext cx="7593013" cy="4525963"/>
          </a:xfrm>
        </p:spPr>
        <p:txBody>
          <a:bodyPr/>
          <a:lstStyle/>
          <a:p>
            <a:pPr>
              <a:buFont typeface="Arial" charset="0"/>
              <a:buChar char="•"/>
              <a:defRPr/>
            </a:pPr>
            <a:r>
              <a:rPr lang="en-GB" dirty="0" smtClean="0">
                <a:solidFill>
                  <a:srgbClr val="272727"/>
                </a:solidFill>
              </a:rPr>
              <a:t>Check who has signed-off – check role right for sign-offs</a:t>
            </a:r>
          </a:p>
          <a:p>
            <a:pPr>
              <a:buFont typeface="Arial" charset="0"/>
              <a:buChar char="•"/>
              <a:defRPr/>
            </a:pPr>
            <a:r>
              <a:rPr lang="en-GB" dirty="0" smtClean="0">
                <a:solidFill>
                  <a:srgbClr val="272727"/>
                </a:solidFill>
              </a:rPr>
              <a:t>Ensure legibility of name/signature </a:t>
            </a:r>
          </a:p>
          <a:p>
            <a:pPr>
              <a:buFont typeface="Arial" charset="0"/>
              <a:buChar char="•"/>
              <a:defRPr/>
            </a:pPr>
            <a:r>
              <a:rPr lang="en-GB" dirty="0" smtClean="0">
                <a:solidFill>
                  <a:srgbClr val="272727"/>
                </a:solidFill>
              </a:rPr>
              <a:t>Ensure right evidence for that activity</a:t>
            </a:r>
          </a:p>
          <a:p>
            <a:pPr>
              <a:buFont typeface="Arial" charset="0"/>
              <a:buChar char="•"/>
              <a:defRPr/>
            </a:pPr>
            <a:r>
              <a:rPr lang="en-GB" dirty="0" smtClean="0">
                <a:solidFill>
                  <a:srgbClr val="272727"/>
                </a:solidFill>
              </a:rPr>
              <a:t>Ensure sufficient notes on Passport</a:t>
            </a:r>
          </a:p>
          <a:p>
            <a:pPr>
              <a:buFont typeface="Arial" charset="0"/>
              <a:buChar char="•"/>
              <a:defRPr/>
            </a:pPr>
            <a:r>
              <a:rPr lang="en-GB" dirty="0">
                <a:solidFill>
                  <a:srgbClr val="272727"/>
                </a:solidFill>
              </a:rPr>
              <a:t>Check if good use being made of Program</a:t>
            </a:r>
          </a:p>
          <a:p>
            <a:pPr>
              <a:buFont typeface="Arial" charset="0"/>
              <a:buChar char="•"/>
              <a:defRPr/>
            </a:pPr>
            <a:r>
              <a:rPr lang="en-GB" dirty="0" smtClean="0">
                <a:solidFill>
                  <a:srgbClr val="272727"/>
                </a:solidFill>
              </a:rPr>
              <a:t>If evidence required, check sufficiency</a:t>
            </a:r>
          </a:p>
          <a:p>
            <a:pPr>
              <a:buFont typeface="Arial" charset="0"/>
              <a:buChar char="•"/>
              <a:defRPr/>
            </a:pPr>
            <a:r>
              <a:rPr lang="en-GB" dirty="0" smtClean="0">
                <a:solidFill>
                  <a:srgbClr val="272727"/>
                </a:solidFill>
              </a:rPr>
              <a:t>Review dates of sign-offs</a:t>
            </a:r>
          </a:p>
          <a:p>
            <a:pPr>
              <a:buFont typeface="Arial" charset="0"/>
              <a:buChar char="•"/>
              <a:defRPr/>
            </a:pPr>
            <a:r>
              <a:rPr lang="en-GB" dirty="0" smtClean="0">
                <a:solidFill>
                  <a:srgbClr val="272727"/>
                </a:solidFill>
              </a:rPr>
              <a:t>As necessary coach qualified leaders on signing-off</a:t>
            </a:r>
          </a:p>
          <a:p>
            <a:pPr>
              <a:buFont typeface="Arial" charset="0"/>
              <a:buChar char="•"/>
              <a:defRPr/>
            </a:pPr>
            <a:endParaRPr lang="en-GB" dirty="0"/>
          </a:p>
        </p:txBody>
      </p:sp>
      <p:pic>
        <p:nvPicPr>
          <p:cNvPr id="1167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2159000"/>
            <a:ext cx="18478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AU" altLang="en-US" smtClean="0"/>
              <a:t>Reflections on modules</a:t>
            </a:r>
            <a:endParaRPr lang="en-GB" altLang="en-US" smtClean="0"/>
          </a:p>
        </p:txBody>
      </p:sp>
      <p:sp>
        <p:nvSpPr>
          <p:cNvPr id="3" name="Content Placeholder 2"/>
          <p:cNvSpPr>
            <a:spLocks noGrp="1"/>
          </p:cNvSpPr>
          <p:nvPr>
            <p:ph idx="1"/>
          </p:nvPr>
        </p:nvSpPr>
        <p:spPr>
          <a:xfrm>
            <a:off x="457200" y="1600200"/>
            <a:ext cx="7646988" cy="4525963"/>
          </a:xfrm>
        </p:spPr>
        <p:txBody>
          <a:bodyPr/>
          <a:lstStyle/>
          <a:p>
            <a:pPr>
              <a:buFont typeface="Arial" charset="0"/>
              <a:buChar char="•"/>
              <a:defRPr/>
            </a:pPr>
            <a:r>
              <a:rPr lang="en-AU" dirty="0" smtClean="0">
                <a:solidFill>
                  <a:srgbClr val="272727"/>
                </a:solidFill>
              </a:rPr>
              <a:t>Using all the skills learnt today, how would you start the conversation for the reflection on each module</a:t>
            </a:r>
          </a:p>
          <a:p>
            <a:pPr>
              <a:buFont typeface="Arial" charset="0"/>
              <a:buChar char="•"/>
              <a:defRPr/>
            </a:pPr>
            <a:endParaRPr lang="en-AU" dirty="0" smtClean="0">
              <a:solidFill>
                <a:srgbClr val="272727"/>
              </a:solidFill>
            </a:endParaRPr>
          </a:p>
          <a:p>
            <a:pPr>
              <a:buFont typeface="Arial" charset="0"/>
              <a:buChar char="•"/>
              <a:defRPr/>
            </a:pPr>
            <a:r>
              <a:rPr lang="en-AU" dirty="0" smtClean="0">
                <a:solidFill>
                  <a:srgbClr val="272727"/>
                </a:solidFill>
              </a:rPr>
              <a:t>Would you use the same questions for each module</a:t>
            </a:r>
          </a:p>
          <a:p>
            <a:pPr marL="0" indent="0">
              <a:buFont typeface="Arial" charset="0"/>
              <a:buNone/>
              <a:defRPr/>
            </a:pPr>
            <a:endParaRPr lang="en-AU" dirty="0" smtClean="0">
              <a:solidFill>
                <a:srgbClr val="272727"/>
              </a:solidFill>
            </a:endParaRPr>
          </a:p>
          <a:p>
            <a:pPr>
              <a:buFont typeface="Arial" charset="0"/>
              <a:buChar char="•"/>
              <a:defRPr/>
            </a:pPr>
            <a:r>
              <a:rPr lang="en-AU" dirty="0" smtClean="0">
                <a:solidFill>
                  <a:srgbClr val="272727"/>
                </a:solidFill>
              </a:rPr>
              <a:t>Promise and Law is a personal journey, how could you get your new leader to feel comfortable about having this conversation?</a:t>
            </a:r>
            <a:endParaRPr lang="en-GB" dirty="0">
              <a:solidFill>
                <a:srgbClr val="272727"/>
              </a:solidFill>
            </a:endParaRPr>
          </a:p>
        </p:txBody>
      </p:sp>
      <p:pic>
        <p:nvPicPr>
          <p:cNvPr id="1177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560888"/>
            <a:ext cx="30749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457200" y="1600200"/>
            <a:ext cx="7518400" cy="4525963"/>
          </a:xfrm>
        </p:spPr>
        <p:txBody>
          <a:bodyPr/>
          <a:lstStyle/>
          <a:p>
            <a:pPr>
              <a:buFont typeface="Arial" panose="020B0604020202020204" pitchFamily="34" charset="0"/>
              <a:buNone/>
            </a:pPr>
            <a:r>
              <a:rPr lang="en-AU" altLang="en-US" sz="3600" dirty="0" smtClean="0">
                <a:solidFill>
                  <a:srgbClr val="272727"/>
                </a:solidFill>
              </a:rPr>
              <a:t>How much time do I allow with my NYQ Leader or Manager?</a:t>
            </a:r>
            <a:endParaRPr lang="en-GB" altLang="en-US" sz="3600" dirty="0" smtClean="0">
              <a:solidFill>
                <a:srgbClr val="272727"/>
              </a:solidFill>
            </a:endParaRPr>
          </a:p>
        </p:txBody>
      </p:sp>
      <p:pic>
        <p:nvPicPr>
          <p:cNvPr id="1187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3092450"/>
            <a:ext cx="2728912"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431800"/>
            <a:ext cx="8229600" cy="1547813"/>
          </a:xfrm>
        </p:spPr>
        <p:txBody>
          <a:bodyPr/>
          <a:lstStyle/>
          <a:p>
            <a:pPr algn="ctr"/>
            <a:r>
              <a:rPr lang="en-AU" altLang="en-US" sz="6000" smtClean="0"/>
              <a:t>Summary</a:t>
            </a:r>
            <a:endParaRPr lang="en-GB" altLang="en-US" sz="6000" smtClean="0"/>
          </a:p>
        </p:txBody>
      </p:sp>
      <p:pic>
        <p:nvPicPr>
          <p:cNvPr id="1198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1444625"/>
            <a:ext cx="367823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50" y="549275"/>
            <a:ext cx="7589838" cy="5576888"/>
          </a:xfrm>
        </p:spPr>
        <p:txBody>
          <a:bodyPr/>
          <a:lstStyle/>
          <a:p>
            <a:pPr>
              <a:buFont typeface="Arial" charset="0"/>
              <a:buChar char="•"/>
              <a:defRPr/>
            </a:pPr>
            <a:r>
              <a:rPr lang="en-AU" sz="3200" dirty="0" smtClean="0">
                <a:solidFill>
                  <a:srgbClr val="272727"/>
                </a:solidFill>
              </a:rPr>
              <a:t>A new Leader or Manager needs to be supported and feel part of the team</a:t>
            </a:r>
          </a:p>
          <a:p>
            <a:pPr>
              <a:buFont typeface="Arial" charset="0"/>
              <a:buChar char="•"/>
              <a:defRPr/>
            </a:pPr>
            <a:r>
              <a:rPr lang="en-AU" sz="3200" dirty="0" smtClean="0">
                <a:solidFill>
                  <a:srgbClr val="272727"/>
                </a:solidFill>
              </a:rPr>
              <a:t>Learning Partner, qualified Leader and District/Region Manager must work together to provide the team</a:t>
            </a:r>
          </a:p>
          <a:p>
            <a:pPr>
              <a:buFont typeface="Arial" charset="0"/>
              <a:buChar char="•"/>
              <a:defRPr/>
            </a:pPr>
            <a:r>
              <a:rPr lang="en-AU" sz="3200" dirty="0" smtClean="0">
                <a:solidFill>
                  <a:srgbClr val="272727"/>
                </a:solidFill>
              </a:rPr>
              <a:t>All members of the team must be flexible</a:t>
            </a:r>
          </a:p>
          <a:p>
            <a:pPr>
              <a:buFont typeface="Arial" charset="0"/>
              <a:buChar char="•"/>
              <a:defRPr/>
            </a:pPr>
            <a:r>
              <a:rPr lang="en-AU" sz="3200" dirty="0" smtClean="0">
                <a:solidFill>
                  <a:srgbClr val="272727"/>
                </a:solidFill>
              </a:rPr>
              <a:t>Accept third party evidence if provided and relevant</a:t>
            </a:r>
          </a:p>
          <a:p>
            <a:pPr>
              <a:buFont typeface="Arial" charset="0"/>
              <a:buChar char="•"/>
              <a:defRPr/>
            </a:pPr>
            <a:endParaRPr lang="en-AU" dirty="0" smtClean="0"/>
          </a:p>
          <a:p>
            <a:pPr>
              <a:buFont typeface="Arial" charset="0"/>
              <a:buChar char="•"/>
              <a:defRPr/>
            </a:pPr>
            <a:endParaRPr lang="en-GB" dirty="0"/>
          </a:p>
        </p:txBody>
      </p:sp>
      <p:pic>
        <p:nvPicPr>
          <p:cNvPr id="1208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4987925"/>
            <a:ext cx="16748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444500"/>
            <a:ext cx="7288212" cy="4525963"/>
          </a:xfrm>
        </p:spPr>
        <p:txBody>
          <a:bodyPr/>
          <a:lstStyle/>
          <a:p>
            <a:pPr>
              <a:buFont typeface="Arial" charset="0"/>
              <a:buChar char="•"/>
              <a:defRPr/>
            </a:pPr>
            <a:r>
              <a:rPr lang="en-AU" sz="3200" dirty="0" smtClean="0">
                <a:solidFill>
                  <a:srgbClr val="272727"/>
                </a:solidFill>
              </a:rPr>
              <a:t>Modules don’t have to                     be done in order</a:t>
            </a:r>
          </a:p>
          <a:p>
            <a:pPr marL="0" indent="0">
              <a:buFont typeface="Arial" charset="0"/>
              <a:buNone/>
              <a:defRPr/>
            </a:pPr>
            <a:endParaRPr lang="en-AU" sz="1400" dirty="0" smtClean="0">
              <a:solidFill>
                <a:srgbClr val="272727"/>
              </a:solidFill>
            </a:endParaRPr>
          </a:p>
          <a:p>
            <a:pPr>
              <a:buFont typeface="Arial" charset="0"/>
              <a:buChar char="•"/>
              <a:defRPr/>
            </a:pPr>
            <a:r>
              <a:rPr lang="en-AU" sz="3200" dirty="0" smtClean="0">
                <a:solidFill>
                  <a:srgbClr val="272727"/>
                </a:solidFill>
              </a:rPr>
              <a:t>Contact does not have                      to be face-to-face</a:t>
            </a:r>
          </a:p>
          <a:p>
            <a:pPr marL="0" indent="0">
              <a:buFont typeface="Arial" charset="0"/>
              <a:buNone/>
              <a:defRPr/>
            </a:pPr>
            <a:endParaRPr lang="en-AU" sz="1800" dirty="0" smtClean="0">
              <a:solidFill>
                <a:srgbClr val="272727"/>
              </a:solidFill>
            </a:endParaRPr>
          </a:p>
          <a:p>
            <a:pPr>
              <a:buFont typeface="Arial" charset="0"/>
              <a:buChar char="•"/>
              <a:defRPr/>
            </a:pPr>
            <a:r>
              <a:rPr lang="en-AU" sz="3200" dirty="0" smtClean="0">
                <a:solidFill>
                  <a:srgbClr val="272727"/>
                </a:solidFill>
              </a:rPr>
              <a:t>The idea of the activities is to practice and learn from them.  Get the NYQ Leader or Manager to reflect on how things could be done differently in different circumstances,   even if they were a huge success.</a:t>
            </a:r>
            <a:endParaRPr lang="en-GB" sz="3200" dirty="0">
              <a:solidFill>
                <a:srgbClr val="272727"/>
              </a:solidFill>
            </a:endParaRPr>
          </a:p>
        </p:txBody>
      </p:sp>
      <p:pic>
        <p:nvPicPr>
          <p:cNvPr id="1218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452438"/>
            <a:ext cx="25971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346075" y="768350"/>
            <a:ext cx="7440613" cy="4525963"/>
          </a:xfrm>
        </p:spPr>
        <p:txBody>
          <a:bodyPr/>
          <a:lstStyle/>
          <a:p>
            <a:pPr marL="0" indent="0">
              <a:buFont typeface="Arial" panose="020B0604020202020204" pitchFamily="34" charset="0"/>
              <a:buNone/>
            </a:pPr>
            <a:r>
              <a:rPr lang="en-AU" altLang="en-US" sz="3200" dirty="0" smtClean="0">
                <a:solidFill>
                  <a:srgbClr val="272727"/>
                </a:solidFill>
              </a:rPr>
              <a:t>Remember, it is an easy role which allows you to share your vast knowledge and experiences and help a new Leader or Manager play the Game Of Guiding. </a:t>
            </a:r>
            <a:endParaRPr lang="en-GB" altLang="en-US" sz="3200" dirty="0" smtClean="0">
              <a:solidFill>
                <a:srgbClr val="272727"/>
              </a:solidFill>
            </a:endParaRPr>
          </a:p>
        </p:txBody>
      </p:sp>
      <p:pic>
        <p:nvPicPr>
          <p:cNvPr id="1228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429000"/>
            <a:ext cx="2543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319088" y="658813"/>
            <a:ext cx="8229600" cy="4525962"/>
          </a:xfrm>
        </p:spPr>
        <p:txBody>
          <a:bodyPr/>
          <a:lstStyle/>
          <a:p>
            <a:pPr algn="ctr">
              <a:buFont typeface="Arial" panose="020B0604020202020204" pitchFamily="34" charset="0"/>
              <a:buNone/>
            </a:pPr>
            <a:r>
              <a:rPr lang="en-AU" altLang="en-US" sz="5400" smtClean="0">
                <a:solidFill>
                  <a:srgbClr val="272727"/>
                </a:solidFill>
              </a:rPr>
              <a:t>Questions</a:t>
            </a:r>
            <a:endParaRPr lang="en-GB" altLang="en-US" sz="5400" smtClean="0">
              <a:solidFill>
                <a:srgbClr val="272727"/>
              </a:solidFill>
            </a:endParaRPr>
          </a:p>
        </p:txBody>
      </p:sp>
      <p:pic>
        <p:nvPicPr>
          <p:cNvPr id="1239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224313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dirty="0" smtClean="0"/>
              <a:t>There is no teaching to compare with example.</a:t>
            </a:r>
            <a:endParaRPr lang="en-GB" dirty="0"/>
          </a:p>
        </p:txBody>
      </p:sp>
      <p:sp>
        <p:nvSpPr>
          <p:cNvPr id="3" name="Content Placeholder 2"/>
          <p:cNvSpPr>
            <a:spLocks noGrp="1"/>
          </p:cNvSpPr>
          <p:nvPr>
            <p:ph idx="1"/>
          </p:nvPr>
        </p:nvSpPr>
        <p:spPr>
          <a:xfrm>
            <a:off x="457200" y="1600200"/>
            <a:ext cx="7453313" cy="4525963"/>
          </a:xfrm>
        </p:spPr>
        <p:txBody>
          <a:bodyPr/>
          <a:lstStyle/>
          <a:p>
            <a:pPr marL="0" indent="0">
              <a:buFont typeface="Arial" charset="0"/>
              <a:buNone/>
              <a:defRPr/>
            </a:pPr>
            <a:r>
              <a:rPr lang="en-AU" dirty="0" smtClean="0">
                <a:solidFill>
                  <a:schemeClr val="accent5">
                    <a:lumMod val="50000"/>
                  </a:schemeClr>
                </a:solidFill>
              </a:rPr>
              <a:t>If you make listening and observation your occupation you will gain much more than you can by talk.</a:t>
            </a:r>
          </a:p>
          <a:p>
            <a:pPr marL="0" indent="0">
              <a:buFont typeface="Arial" charset="0"/>
              <a:buNone/>
              <a:defRPr/>
            </a:pPr>
            <a:endParaRPr lang="en-AU" dirty="0" smtClean="0">
              <a:solidFill>
                <a:schemeClr val="accent5">
                  <a:lumMod val="50000"/>
                </a:schemeClr>
              </a:solidFill>
            </a:endParaRPr>
          </a:p>
          <a:p>
            <a:pPr marL="0" indent="0">
              <a:buFont typeface="Arial" charset="0"/>
              <a:buNone/>
              <a:defRPr/>
            </a:pPr>
            <a:endParaRPr lang="en-AU" dirty="0" smtClean="0">
              <a:solidFill>
                <a:schemeClr val="accent5">
                  <a:lumMod val="50000"/>
                </a:schemeClr>
              </a:solidFill>
            </a:endParaRPr>
          </a:p>
          <a:p>
            <a:pPr marL="0" indent="0">
              <a:buFont typeface="Arial" charset="0"/>
              <a:buNone/>
              <a:defRPr/>
            </a:pPr>
            <a:r>
              <a:rPr lang="en-AU" dirty="0" smtClean="0">
                <a:hlinkClick r:id="rId2"/>
              </a:rPr>
              <a:t>Robert Baden-Powell </a:t>
            </a:r>
            <a:endParaRPr lang="en-AU" dirty="0" smtClean="0"/>
          </a:p>
          <a:p>
            <a:pPr marL="0" indent="0">
              <a:buFont typeface="Arial" charset="0"/>
              <a:buNone/>
              <a:defRPr/>
            </a:pPr>
            <a:r>
              <a:rPr lang="en-AU" dirty="0" smtClean="0"/>
              <a:t/>
            </a:r>
            <a:br>
              <a:rPr lang="en-AU" dirty="0" smtClean="0"/>
            </a:br>
            <a:endParaRPr lang="en-AU" dirty="0" smtClean="0"/>
          </a:p>
          <a:p>
            <a:pPr>
              <a:buFont typeface="Arial" charset="0"/>
              <a:buChar char="•"/>
              <a:defRPr/>
            </a:pPr>
            <a:endParaRPr lang="en-GB" dirty="0"/>
          </a:p>
        </p:txBody>
      </p:sp>
      <p:pic>
        <p:nvPicPr>
          <p:cNvPr id="1249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0013" y="3713163"/>
            <a:ext cx="13589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788" y="630238"/>
            <a:ext cx="8229600" cy="4525962"/>
          </a:xfrm>
        </p:spPr>
        <p:txBody>
          <a:bodyPr/>
          <a:lstStyle/>
          <a:p>
            <a:pPr marL="0" indent="0">
              <a:buFont typeface="Arial" charset="0"/>
              <a:buNone/>
              <a:defRPr/>
            </a:pPr>
            <a:r>
              <a:rPr lang="en-AU" sz="3600" dirty="0" smtClean="0">
                <a:solidFill>
                  <a:srgbClr val="272727"/>
                </a:solidFill>
              </a:rPr>
              <a:t>How many activities does the </a:t>
            </a:r>
          </a:p>
          <a:p>
            <a:pPr marL="0" indent="0">
              <a:buFont typeface="Arial" charset="0"/>
              <a:buNone/>
              <a:defRPr/>
            </a:pPr>
            <a:r>
              <a:rPr lang="en-AU" sz="3600" dirty="0" smtClean="0">
                <a:solidFill>
                  <a:srgbClr val="272727"/>
                </a:solidFill>
              </a:rPr>
              <a:t>Learning Partner sign?</a:t>
            </a:r>
          </a:p>
          <a:p>
            <a:pPr>
              <a:buFont typeface="Arial" charset="0"/>
              <a:buChar char="•"/>
              <a:defRPr/>
            </a:pPr>
            <a:endParaRPr lang="en-AU" sz="3600" dirty="0">
              <a:solidFill>
                <a:srgbClr val="272727"/>
              </a:solidFill>
            </a:endParaRPr>
          </a:p>
          <a:p>
            <a:pPr marL="0" indent="0">
              <a:buFont typeface="Arial" charset="0"/>
              <a:buNone/>
              <a:defRPr/>
            </a:pPr>
            <a:endParaRPr lang="en-GB" sz="3600" dirty="0">
              <a:solidFill>
                <a:srgbClr val="272727"/>
              </a:solidFill>
            </a:endParaRP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2386013"/>
            <a:ext cx="4059237"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4"/>
          <p:cNvSpPr txBox="1">
            <a:spLocks noChangeArrowheads="1"/>
          </p:cNvSpPr>
          <p:nvPr/>
        </p:nvSpPr>
        <p:spPr bwMode="auto">
          <a:xfrm>
            <a:off x="2119313" y="5657850"/>
            <a:ext cx="42545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
        <p:nvSpPr>
          <p:cNvPr id="16389" name="TextBox 1"/>
          <p:cNvSpPr txBox="1">
            <a:spLocks noChangeArrowheads="1"/>
          </p:cNvSpPr>
          <p:nvPr/>
        </p:nvSpPr>
        <p:spPr bwMode="auto">
          <a:xfrm>
            <a:off x="2481263" y="6026150"/>
            <a:ext cx="42100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3150"/>
            <a:ext cx="8229600" cy="4525963"/>
          </a:xfrm>
        </p:spPr>
        <p:txBody>
          <a:bodyPr/>
          <a:lstStyle/>
          <a:p>
            <a:pPr marL="0" indent="0">
              <a:buFont typeface="Arial" charset="0"/>
              <a:buNone/>
              <a:defRPr/>
            </a:pPr>
            <a:endParaRPr lang="en-AU" sz="3600" dirty="0" smtClean="0">
              <a:solidFill>
                <a:srgbClr val="272727"/>
              </a:solidFill>
            </a:endParaRPr>
          </a:p>
          <a:p>
            <a:pPr>
              <a:buFont typeface="Arial" charset="0"/>
              <a:buChar char="•"/>
              <a:defRPr/>
            </a:pPr>
            <a:endParaRPr lang="en-AU" sz="3600" dirty="0">
              <a:solidFill>
                <a:srgbClr val="272727"/>
              </a:solidFill>
            </a:endParaRP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12</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Plus 12 shared with </a:t>
            </a:r>
            <a:r>
              <a:rPr lang="en-AU" sz="3600" dirty="0">
                <a:solidFill>
                  <a:srgbClr val="272727"/>
                </a:solidFill>
              </a:rPr>
              <a:t>a</a:t>
            </a:r>
            <a:r>
              <a:rPr lang="en-AU" sz="3600" dirty="0" smtClean="0">
                <a:solidFill>
                  <a:srgbClr val="272727"/>
                </a:solidFill>
              </a:rPr>
              <a:t> </a:t>
            </a:r>
            <a:r>
              <a:rPr lang="en-AU" sz="3600" dirty="0">
                <a:solidFill>
                  <a:srgbClr val="272727"/>
                </a:solidFill>
              </a:rPr>
              <a:t>q</a:t>
            </a:r>
            <a:r>
              <a:rPr lang="en-AU" sz="3600" dirty="0" smtClean="0">
                <a:solidFill>
                  <a:srgbClr val="272727"/>
                </a:solidFill>
              </a:rPr>
              <a:t>ualified Leader</a:t>
            </a:r>
            <a:endParaRPr lang="en-GB" sz="3600" dirty="0">
              <a:solidFill>
                <a:srgbClr val="272727"/>
              </a:solidFill>
            </a:endParaRP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550863"/>
            <a:ext cx="23098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AU" altLang="en-US" smtClean="0"/>
              <a:t>District Manager</a:t>
            </a:r>
            <a:endParaRPr lang="en-GB" altLang="en-US" smtClean="0"/>
          </a:p>
        </p:txBody>
      </p:sp>
      <p:sp>
        <p:nvSpPr>
          <p:cNvPr id="18435" name="Content Placeholder 2"/>
          <p:cNvSpPr>
            <a:spLocks noGrp="1"/>
          </p:cNvSpPr>
          <p:nvPr>
            <p:ph idx="1"/>
          </p:nvPr>
        </p:nvSpPr>
        <p:spPr/>
        <p:txBody>
          <a:bodyPr/>
          <a:lstStyle/>
          <a:p>
            <a:pPr>
              <a:buFont typeface="Arial" charset="0"/>
              <a:buChar char="•"/>
              <a:defRPr/>
            </a:pPr>
            <a:r>
              <a:rPr lang="en-AU" altLang="en-US" sz="3600" dirty="0" smtClean="0">
                <a:solidFill>
                  <a:schemeClr val="tx1"/>
                </a:solidFill>
                <a:latin typeface="Arial" charset="0"/>
                <a:cs typeface="Arial" charset="0"/>
              </a:rPr>
              <a:t>21 activities</a:t>
            </a:r>
          </a:p>
          <a:p>
            <a:pPr marL="0" indent="0">
              <a:buFont typeface="Arial" charset="0"/>
              <a:buNone/>
              <a:defRPr/>
            </a:pPr>
            <a:endParaRPr lang="en-AU" altLang="en-US" sz="3600" dirty="0" smtClean="0">
              <a:solidFill>
                <a:schemeClr val="tx1"/>
              </a:solidFill>
              <a:latin typeface="Arial" charset="0"/>
              <a:cs typeface="Arial" charset="0"/>
            </a:endParaRPr>
          </a:p>
          <a:p>
            <a:pPr>
              <a:buFont typeface="Arial" charset="0"/>
              <a:buChar char="•"/>
              <a:defRPr/>
            </a:pPr>
            <a:r>
              <a:rPr lang="en-AU" altLang="en-US" sz="3600" dirty="0" smtClean="0">
                <a:solidFill>
                  <a:schemeClr val="tx1"/>
                </a:solidFill>
                <a:latin typeface="Arial" charset="0"/>
                <a:cs typeface="Arial" charset="0"/>
              </a:rPr>
              <a:t>Of which 4 are shared</a:t>
            </a:r>
            <a:endParaRPr lang="en-GB" altLang="en-US" sz="3600" dirty="0" smtClean="0">
              <a:solidFill>
                <a:schemeClr val="tx1"/>
              </a:solidFill>
              <a:latin typeface="Arial" charset="0"/>
              <a:cs typeface="Arial" charset="0"/>
            </a:endParaRP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3175"/>
            <a:ext cx="23129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3" y="644525"/>
            <a:ext cx="8229600" cy="4525963"/>
          </a:xfrm>
        </p:spPr>
        <p:txBody>
          <a:bodyPr/>
          <a:lstStyle/>
          <a:p>
            <a:pPr marL="0" indent="0">
              <a:buFont typeface="Arial" charset="0"/>
              <a:buNone/>
              <a:defRPr/>
            </a:pPr>
            <a:r>
              <a:rPr lang="en-AU" sz="3600" dirty="0" smtClean="0">
                <a:solidFill>
                  <a:srgbClr val="272727"/>
                </a:solidFill>
              </a:rPr>
              <a:t>How many activities does the </a:t>
            </a:r>
          </a:p>
          <a:p>
            <a:pPr>
              <a:buFont typeface="Arial" charset="0"/>
              <a:buNone/>
              <a:defRPr/>
            </a:pPr>
            <a:r>
              <a:rPr lang="en-AU" sz="3600" dirty="0" smtClean="0">
                <a:solidFill>
                  <a:srgbClr val="272727"/>
                </a:solidFill>
              </a:rPr>
              <a:t>   District Manager sign?</a:t>
            </a:r>
            <a:endParaRPr lang="en-GB" sz="3600" dirty="0">
              <a:solidFill>
                <a:srgbClr val="272727"/>
              </a:solidFill>
            </a:endParaRP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667000"/>
            <a:ext cx="3986213"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1971675" y="5459413"/>
            <a:ext cx="3986213" cy="373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10</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All can be done at a District Meeting</a:t>
            </a:r>
            <a:endParaRPr lang="en-GB" sz="3600" dirty="0">
              <a:solidFill>
                <a:srgbClr val="272727"/>
              </a:solidFill>
            </a:endParaRPr>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163" y="407988"/>
            <a:ext cx="27495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AU" altLang="en-US" smtClean="0"/>
              <a:t>District Manager</a:t>
            </a:r>
            <a:endParaRPr lang="en-GB" altLang="en-US" smtClean="0"/>
          </a:p>
        </p:txBody>
      </p:sp>
      <p:sp>
        <p:nvSpPr>
          <p:cNvPr id="21507" name="Content Placeholder 2"/>
          <p:cNvSpPr>
            <a:spLocks noGrp="1"/>
          </p:cNvSpPr>
          <p:nvPr>
            <p:ph idx="1"/>
          </p:nvPr>
        </p:nvSpPr>
        <p:spPr/>
        <p:txBody>
          <a:bodyPr/>
          <a:lstStyle/>
          <a:p>
            <a:r>
              <a:rPr lang="en-AU" altLang="en-US" sz="3600" dirty="0" smtClean="0">
                <a:solidFill>
                  <a:schemeClr val="tx1"/>
                </a:solidFill>
              </a:rPr>
              <a:t>Three, all shared with the Region    Manager</a:t>
            </a:r>
            <a:endParaRPr lang="en-GB" altLang="en-US" sz="3600" dirty="0" smtClean="0">
              <a:solidFill>
                <a:schemeClr val="tx1"/>
              </a:solidFill>
            </a:endParaRP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97213"/>
            <a:ext cx="2535238"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727075"/>
            <a:ext cx="8229600" cy="4525963"/>
          </a:xfrm>
        </p:spPr>
        <p:txBody>
          <a:bodyPr/>
          <a:lstStyle/>
          <a:p>
            <a:pPr marL="0" indent="0">
              <a:buFont typeface="Arial" charset="0"/>
              <a:buNone/>
              <a:defRPr/>
            </a:pPr>
            <a:r>
              <a:rPr lang="en-AU" sz="3600" dirty="0" smtClean="0">
                <a:solidFill>
                  <a:srgbClr val="272727"/>
                </a:solidFill>
              </a:rPr>
              <a:t>How many activities need to be </a:t>
            </a:r>
          </a:p>
          <a:p>
            <a:pPr marL="0" indent="0">
              <a:buFont typeface="Arial" charset="0"/>
              <a:buNone/>
              <a:defRPr/>
            </a:pPr>
            <a:r>
              <a:rPr lang="en-AU" sz="3600" dirty="0" smtClean="0">
                <a:solidFill>
                  <a:srgbClr val="272727"/>
                </a:solidFill>
              </a:rPr>
              <a:t>within the unit program?</a:t>
            </a:r>
          </a:p>
          <a:p>
            <a:pPr>
              <a:buFont typeface="Arial" charset="0"/>
              <a:buNone/>
              <a:defRPr/>
            </a:pPr>
            <a:endParaRPr lang="en-GB" sz="3600" dirty="0"/>
          </a:p>
        </p:txBody>
      </p:sp>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62175"/>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marL="0" indent="0">
              <a:buFont typeface="Arial" charset="0"/>
              <a:buNone/>
              <a:defRPr/>
            </a:pPr>
            <a:endParaRPr lang="en-AU" sz="3600" dirty="0">
              <a:solidFill>
                <a:srgbClr val="272727"/>
              </a:solidFill>
            </a:endParaRP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13 activities </a:t>
            </a: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8 activities outside of meeting hours</a:t>
            </a:r>
            <a:endParaRPr lang="en-GB" sz="3600" dirty="0">
              <a:solidFill>
                <a:srgbClr val="272727"/>
              </a:solidFill>
            </a:endParaRP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619125"/>
            <a:ext cx="426561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a:defRPr/>
            </a:pPr>
            <a:r>
              <a:rPr lang="en-GB" altLang="en-US" dirty="0" smtClean="0">
                <a:latin typeface="Arial" charset="0"/>
                <a:cs typeface="Arial" charset="0"/>
              </a:rPr>
              <a:t>Passport Guidance </a:t>
            </a:r>
            <a:r>
              <a:rPr lang="en-GB" altLang="en-US" dirty="0" smtClean="0">
                <a:latin typeface="Arial" charset="0"/>
                <a:cs typeface="Arial" charset="0"/>
              </a:rPr>
              <a:t>Notes</a:t>
            </a:r>
            <a:endParaRPr lang="en-AU" altLang="en-US" dirty="0" smtClean="0">
              <a:latin typeface="Arial" charset="0"/>
              <a:cs typeface="Arial" charset="0"/>
            </a:endParaRPr>
          </a:p>
        </p:txBody>
      </p:sp>
      <p:sp>
        <p:nvSpPr>
          <p:cNvPr id="3" name="Content Placeholder 2"/>
          <p:cNvSpPr>
            <a:spLocks noGrp="1"/>
          </p:cNvSpPr>
          <p:nvPr>
            <p:ph idx="1"/>
          </p:nvPr>
        </p:nvSpPr>
        <p:spPr>
          <a:xfrm>
            <a:off x="297543" y="1589314"/>
            <a:ext cx="8229600" cy="4873171"/>
          </a:xfrm>
        </p:spPr>
        <p:txBody>
          <a:bodyPr/>
          <a:lstStyle/>
          <a:p>
            <a:pPr>
              <a:buFont typeface="Arial" charset="0"/>
              <a:buChar char="•"/>
              <a:defRPr/>
            </a:pPr>
            <a:r>
              <a:rPr lang="en-GB" sz="3200" dirty="0">
                <a:solidFill>
                  <a:schemeClr val="tx1"/>
                </a:solidFill>
              </a:rPr>
              <a:t>Learning Partner role, tasks and process</a:t>
            </a:r>
          </a:p>
          <a:p>
            <a:pPr>
              <a:buFont typeface="Arial" charset="0"/>
              <a:buChar char="•"/>
              <a:defRPr/>
            </a:pPr>
            <a:r>
              <a:rPr lang="en-GB" sz="3200" dirty="0">
                <a:solidFill>
                  <a:schemeClr val="tx1"/>
                </a:solidFill>
              </a:rPr>
              <a:t>Passport Process</a:t>
            </a:r>
          </a:p>
          <a:p>
            <a:pPr>
              <a:buFont typeface="Arial" charset="0"/>
              <a:buChar char="•"/>
              <a:defRPr/>
            </a:pPr>
            <a:r>
              <a:rPr lang="en-GB" sz="3200" dirty="0">
                <a:solidFill>
                  <a:schemeClr val="tx1"/>
                </a:solidFill>
              </a:rPr>
              <a:t>Recognition of Prior Learning</a:t>
            </a:r>
          </a:p>
          <a:p>
            <a:pPr>
              <a:buFont typeface="Arial" charset="0"/>
              <a:buChar char="•"/>
              <a:defRPr/>
            </a:pPr>
            <a:r>
              <a:rPr lang="en-GB" sz="3200" dirty="0">
                <a:solidFill>
                  <a:schemeClr val="tx1"/>
                </a:solidFill>
              </a:rPr>
              <a:t>Supporting Leaders and Managers with disabilities</a:t>
            </a:r>
          </a:p>
          <a:p>
            <a:pPr>
              <a:buFont typeface="Arial" charset="0"/>
              <a:buChar char="•"/>
              <a:defRPr/>
            </a:pPr>
            <a:r>
              <a:rPr lang="en-GB" sz="3200" dirty="0">
                <a:solidFill>
                  <a:schemeClr val="tx1"/>
                </a:solidFill>
              </a:rPr>
              <a:t>First Aid requirements</a:t>
            </a:r>
          </a:p>
          <a:p>
            <a:pPr>
              <a:buFont typeface="Arial" charset="0"/>
              <a:buChar char="•"/>
              <a:defRPr/>
            </a:pPr>
            <a:r>
              <a:rPr lang="en-GB" sz="3200" dirty="0">
                <a:solidFill>
                  <a:schemeClr val="tx1"/>
                </a:solidFill>
              </a:rPr>
              <a:t>Overview of each qualification</a:t>
            </a:r>
          </a:p>
          <a:p>
            <a:pPr>
              <a:buFont typeface="Arial" charset="0"/>
              <a:buChar char="•"/>
              <a:defRPr/>
            </a:pPr>
            <a:r>
              <a:rPr lang="en-GB" sz="3200" dirty="0">
                <a:solidFill>
                  <a:schemeClr val="tx1"/>
                </a:solidFill>
              </a:rPr>
              <a:t>Guidance on </a:t>
            </a:r>
            <a:r>
              <a:rPr lang="en-GB" sz="3200" dirty="0" smtClean="0">
                <a:solidFill>
                  <a:schemeClr val="tx1"/>
                </a:solidFill>
              </a:rPr>
              <a:t>activities</a:t>
            </a:r>
          </a:p>
          <a:p>
            <a:pPr>
              <a:buFont typeface="Arial" charset="0"/>
              <a:buChar char="•"/>
              <a:defRPr/>
            </a:pPr>
            <a:endParaRPr lang="en-GB" dirty="0" smtClean="0"/>
          </a:p>
          <a:p>
            <a:pPr marL="0" indent="0">
              <a:buFont typeface="Arial" charset="0"/>
              <a:buNone/>
              <a:defRPr/>
            </a:pPr>
            <a:endParaRPr lang="en-GB" dirty="0"/>
          </a:p>
          <a:p>
            <a:pPr marL="0" indent="0">
              <a:buFont typeface="Arial" charset="0"/>
              <a:buNone/>
              <a:defRPr/>
            </a:pPr>
            <a:endParaRPr lang="en-AU" dirty="0"/>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1888" y="3863181"/>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AU" altLang="en-US" smtClean="0"/>
              <a:t>District Manager</a:t>
            </a:r>
            <a:endParaRPr lang="en-GB" altLang="en-US" smtClean="0"/>
          </a:p>
        </p:txBody>
      </p:sp>
      <p:sp>
        <p:nvSpPr>
          <p:cNvPr id="24579" name="Content Placeholder 2"/>
          <p:cNvSpPr>
            <a:spLocks noGrp="1"/>
          </p:cNvSpPr>
          <p:nvPr>
            <p:ph idx="1"/>
          </p:nvPr>
        </p:nvSpPr>
        <p:spPr/>
        <p:txBody>
          <a:bodyPr/>
          <a:lstStyle/>
          <a:p>
            <a:r>
              <a:rPr lang="en-AU" altLang="en-US" sz="3600" smtClean="0">
                <a:solidFill>
                  <a:schemeClr val="tx1"/>
                </a:solidFill>
              </a:rPr>
              <a:t>6 activities that require the District Manager to attend a Unit meeting</a:t>
            </a:r>
            <a:endParaRPr lang="en-GB" altLang="en-US" sz="3600" smtClean="0">
              <a:solidFill>
                <a:schemeClr val="tx1"/>
              </a:solidFill>
            </a:endParaRP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3706813"/>
            <a:ext cx="25638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AU" altLang="en-US" smtClean="0"/>
              <a:t>District Manager</a:t>
            </a:r>
            <a:endParaRPr lang="en-GB" altLang="en-US" smtClean="0"/>
          </a:p>
        </p:txBody>
      </p:sp>
      <p:sp>
        <p:nvSpPr>
          <p:cNvPr id="25603" name="Content Placeholder 2"/>
          <p:cNvSpPr>
            <a:spLocks noGrp="1"/>
          </p:cNvSpPr>
          <p:nvPr>
            <p:ph idx="1"/>
          </p:nvPr>
        </p:nvSpPr>
        <p:spPr/>
        <p:txBody>
          <a:bodyPr/>
          <a:lstStyle/>
          <a:p>
            <a:r>
              <a:rPr lang="en-AU" altLang="en-US" sz="3600" smtClean="0">
                <a:solidFill>
                  <a:schemeClr val="tx1"/>
                </a:solidFill>
              </a:rPr>
              <a:t>How many activities can be   assessed at a District meeting?</a:t>
            </a:r>
            <a:endParaRPr lang="en-GB" altLang="en-US" sz="3600" smtClean="0">
              <a:solidFill>
                <a:schemeClr val="tx1"/>
              </a:solidFill>
            </a:endParaRP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3706813"/>
            <a:ext cx="25638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r>
              <a:rPr lang="en-AU" altLang="en-US" sz="4400" smtClean="0">
                <a:solidFill>
                  <a:schemeClr val="tx1"/>
                </a:solidFill>
              </a:rPr>
              <a:t>Eight (8)</a:t>
            </a:r>
            <a:endParaRPr lang="en-GB" altLang="en-US" sz="4400" smtClean="0">
              <a:solidFill>
                <a:schemeClr val="tx1"/>
              </a:solidFill>
            </a:endParaRP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3562350"/>
            <a:ext cx="256381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49238" y="630238"/>
            <a:ext cx="8229600" cy="4525962"/>
          </a:xfrm>
        </p:spPr>
        <p:txBody>
          <a:bodyPr/>
          <a:lstStyle/>
          <a:p>
            <a:pPr marL="0" indent="0">
              <a:buFont typeface="Arial" panose="020B0604020202020204" pitchFamily="34" charset="0"/>
              <a:buNone/>
            </a:pPr>
            <a:r>
              <a:rPr lang="en-AU" altLang="en-US" sz="3600" dirty="0" smtClean="0">
                <a:solidFill>
                  <a:srgbClr val="272727"/>
                </a:solidFill>
              </a:rPr>
              <a:t>How does the qualified Leader or Manager assess the activities?</a:t>
            </a:r>
            <a:endParaRPr lang="en-GB" altLang="en-US" sz="3600" dirty="0" smtClean="0">
              <a:solidFill>
                <a:srgbClr val="272727"/>
              </a:solidFill>
            </a:endParaRPr>
          </a:p>
        </p:txBody>
      </p:sp>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2859088"/>
            <a:ext cx="3721100"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Discussion</a:t>
            </a: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Evidence  </a:t>
            </a:r>
            <a:r>
              <a:rPr lang="en-AU" sz="3600" dirty="0" err="1" smtClean="0">
                <a:solidFill>
                  <a:srgbClr val="272727"/>
                </a:solidFill>
              </a:rPr>
              <a:t>eg</a:t>
            </a:r>
            <a:r>
              <a:rPr lang="en-AU" sz="3600" dirty="0" smtClean="0">
                <a:solidFill>
                  <a:srgbClr val="272727"/>
                </a:solidFill>
              </a:rPr>
              <a:t>: forms filled out.</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Third party evidence</a:t>
            </a:r>
            <a:endParaRPr lang="en-GB" sz="3600" dirty="0">
              <a:solidFill>
                <a:srgbClr val="272727"/>
              </a:solidFill>
            </a:endParaRP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661988"/>
            <a:ext cx="22574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277813" y="741363"/>
            <a:ext cx="8229600" cy="4911725"/>
          </a:xfrm>
        </p:spPr>
        <p:txBody>
          <a:bodyPr/>
          <a:lstStyle/>
          <a:p>
            <a:pPr marL="0" indent="0">
              <a:buFont typeface="Arial" panose="020B0604020202020204" pitchFamily="34" charset="0"/>
              <a:buNone/>
            </a:pPr>
            <a:r>
              <a:rPr lang="en-AU" altLang="en-US" sz="3600" smtClean="0">
                <a:solidFill>
                  <a:srgbClr val="272727"/>
                </a:solidFill>
              </a:rPr>
              <a:t>Are there any activities the NYQ </a:t>
            </a:r>
          </a:p>
          <a:p>
            <a:pPr marL="0" indent="0">
              <a:buFont typeface="Arial" panose="020B0604020202020204" pitchFamily="34" charset="0"/>
              <a:buNone/>
            </a:pPr>
            <a:r>
              <a:rPr lang="en-AU" altLang="en-US" sz="3600" smtClean="0">
                <a:solidFill>
                  <a:srgbClr val="272727"/>
                </a:solidFill>
              </a:rPr>
              <a:t>leader can sign herself?</a:t>
            </a:r>
            <a:endParaRPr lang="en-GB" altLang="en-US" sz="3600" smtClean="0">
              <a:solidFill>
                <a:srgbClr val="272727"/>
              </a:solidFill>
            </a:endParaRPr>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2268538"/>
            <a:ext cx="3592513"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1136650"/>
            <a:ext cx="8229600" cy="4989513"/>
          </a:xfrm>
        </p:spPr>
        <p:txBody>
          <a:bodyPr/>
          <a:lstStyle/>
          <a:p>
            <a:pPr marL="0" indent="0">
              <a:buFont typeface="Arial" panose="020B0604020202020204" pitchFamily="34" charset="0"/>
              <a:buNone/>
            </a:pPr>
            <a:endParaRPr lang="en-AU" altLang="en-US" sz="3600" smtClean="0">
              <a:solidFill>
                <a:srgbClr val="272727"/>
              </a:solidFill>
            </a:endParaRPr>
          </a:p>
          <a:p>
            <a:pPr marL="0" indent="0">
              <a:buFont typeface="Arial" panose="020B0604020202020204" pitchFamily="34" charset="0"/>
              <a:buNone/>
            </a:pPr>
            <a:r>
              <a:rPr lang="en-AU" altLang="en-US" sz="3600" smtClean="0">
                <a:solidFill>
                  <a:srgbClr val="272727"/>
                </a:solidFill>
              </a:rPr>
              <a:t>Yes – locate and check the First </a:t>
            </a:r>
          </a:p>
          <a:p>
            <a:pPr marL="0" indent="0">
              <a:buFont typeface="Arial" panose="020B0604020202020204" pitchFamily="34" charset="0"/>
              <a:buNone/>
            </a:pPr>
            <a:r>
              <a:rPr lang="en-AU" altLang="en-US" sz="3600" smtClean="0">
                <a:solidFill>
                  <a:srgbClr val="272727"/>
                </a:solidFill>
              </a:rPr>
              <a:t>Aid kit.</a:t>
            </a:r>
            <a:endParaRPr lang="en-GB" altLang="en-US" sz="3600" smtClean="0">
              <a:solidFill>
                <a:srgbClr val="272727"/>
              </a:solidFill>
            </a:endParaRP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2997200"/>
            <a:ext cx="317658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AU" altLang="en-US" smtClean="0"/>
              <a:t>District Manager</a:t>
            </a:r>
            <a:endParaRPr lang="en-GB" altLang="en-US" smtClean="0"/>
          </a:p>
        </p:txBody>
      </p:sp>
      <p:sp>
        <p:nvSpPr>
          <p:cNvPr id="31747" name="Content Placeholder 2"/>
          <p:cNvSpPr>
            <a:spLocks noGrp="1"/>
          </p:cNvSpPr>
          <p:nvPr>
            <p:ph idx="1"/>
          </p:nvPr>
        </p:nvSpPr>
        <p:spPr/>
        <p:txBody>
          <a:bodyPr/>
          <a:lstStyle/>
          <a:p>
            <a:r>
              <a:rPr lang="en-AU" altLang="en-US" sz="3600" smtClean="0">
                <a:solidFill>
                  <a:schemeClr val="tx1"/>
                </a:solidFill>
              </a:rPr>
              <a:t>11 activities all to be reviewed with her Learning Partner</a:t>
            </a:r>
            <a:endParaRPr lang="en-GB" altLang="en-US" sz="3600" smtClean="0">
              <a:solidFill>
                <a:schemeClr val="tx1"/>
              </a:solidFill>
            </a:endParaRP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3706813"/>
            <a:ext cx="2563812"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93675"/>
            <a:ext cx="8229600" cy="1677988"/>
          </a:xfrm>
        </p:spPr>
        <p:txBody>
          <a:bodyPr/>
          <a:lstStyle/>
          <a:p>
            <a:pPr algn="ctr"/>
            <a:r>
              <a:rPr lang="en-AU" altLang="en-US" sz="7300" smtClean="0"/>
              <a:t>Quiz</a:t>
            </a:r>
            <a:endParaRPr lang="en-GB" altLang="en-US" sz="7300" smtClean="0"/>
          </a:p>
        </p:txBody>
      </p:sp>
      <p:pic>
        <p:nvPicPr>
          <p:cNvPr id="327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82863" y="1871663"/>
            <a:ext cx="3148012" cy="38544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defRPr/>
            </a:pPr>
            <a:r>
              <a:rPr lang="en-US" sz="5300" dirty="0" smtClean="0"/>
              <a:t>What does ALQP stand for?</a:t>
            </a:r>
            <a:r>
              <a:rPr lang="en-US" dirty="0" smtClean="0"/>
              <a:t/>
            </a:r>
            <a:br>
              <a:rPr lang="en-US" dirty="0" smtClean="0"/>
            </a:br>
            <a:endParaRPr lang="en-US" dirty="0" smtClean="0">
              <a:latin typeface="Arial" charset="0"/>
              <a:cs typeface="Arial" charset="0"/>
            </a:endParaRPr>
          </a:p>
        </p:txBody>
      </p:sp>
      <p:sp>
        <p:nvSpPr>
          <p:cNvPr id="33795" name="Content Placeholder 2"/>
          <p:cNvSpPr>
            <a:spLocks noGrp="1"/>
          </p:cNvSpPr>
          <p:nvPr>
            <p:ph idx="1"/>
          </p:nvPr>
        </p:nvSpPr>
        <p:spPr>
          <a:xfrm>
            <a:off x="319088" y="2244725"/>
            <a:ext cx="8229600" cy="4159250"/>
          </a:xfrm>
        </p:spPr>
        <p:txBody>
          <a:bodyPr/>
          <a:lstStyle/>
          <a:p>
            <a:pPr marL="0" indent="0" eaLnBrk="1" hangingPunct="1">
              <a:buFont typeface="Arial" panose="020B0604020202020204" pitchFamily="34" charset="0"/>
              <a:buNone/>
            </a:pPr>
            <a:r>
              <a:rPr lang="en-US" altLang="en-US" sz="4800" smtClean="0">
                <a:solidFill>
                  <a:schemeClr val="tx1"/>
                </a:solidFill>
              </a:rPr>
              <a:t>A) All Leaders Quiet Please</a:t>
            </a:r>
          </a:p>
          <a:p>
            <a:pPr marL="0" indent="0" eaLnBrk="1" hangingPunct="1">
              <a:buFont typeface="Arial" panose="020B0604020202020204" pitchFamily="34" charset="0"/>
              <a:buNone/>
            </a:pPr>
            <a:r>
              <a:rPr lang="en-US" altLang="en-US" sz="4800" smtClean="0">
                <a:solidFill>
                  <a:schemeClr val="tx1"/>
                </a:solidFill>
              </a:rPr>
              <a:t>B) Australian Leadership Qualification Program</a:t>
            </a:r>
          </a:p>
          <a:p>
            <a:pPr marL="0" indent="0" eaLnBrk="1" hangingPunct="1">
              <a:buFont typeface="Arial" panose="020B0604020202020204" pitchFamily="34" charset="0"/>
              <a:buNone/>
            </a:pPr>
            <a:r>
              <a:rPr lang="en-US" altLang="en-US" sz="4800" smtClean="0">
                <a:solidFill>
                  <a:schemeClr val="tx1"/>
                </a:solidFill>
              </a:rPr>
              <a:t>C) A Long Quiet Place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dirty="0" smtClean="0"/>
              <a:t>Qualification Summaries</a:t>
            </a:r>
          </a:p>
        </p:txBody>
      </p:sp>
      <p:sp>
        <p:nvSpPr>
          <p:cNvPr id="3" name="Content Placeholder 2"/>
          <p:cNvSpPr>
            <a:spLocks noGrp="1"/>
          </p:cNvSpPr>
          <p:nvPr>
            <p:ph idx="1"/>
          </p:nvPr>
        </p:nvSpPr>
        <p:spPr>
          <a:xfrm>
            <a:off x="152400" y="1254125"/>
            <a:ext cx="8229600" cy="4525963"/>
          </a:xfrm>
        </p:spPr>
        <p:txBody>
          <a:bodyPr/>
          <a:lstStyle/>
          <a:p>
            <a:pPr>
              <a:buFont typeface="Arial" charset="0"/>
              <a:buChar char="•"/>
              <a:defRPr/>
            </a:pPr>
            <a:r>
              <a:rPr lang="en-AU" sz="3600" dirty="0">
                <a:solidFill>
                  <a:schemeClr val="tx1"/>
                </a:solidFill>
              </a:rPr>
              <a:t>Each Qualification includes role based </a:t>
            </a:r>
            <a:r>
              <a:rPr lang="en-AU" sz="3600" dirty="0" smtClean="0">
                <a:solidFill>
                  <a:schemeClr val="tx1"/>
                </a:solidFill>
              </a:rPr>
              <a:t>activities, reading </a:t>
            </a:r>
            <a:r>
              <a:rPr lang="en-AU" sz="3600" dirty="0">
                <a:solidFill>
                  <a:schemeClr val="tx1"/>
                </a:solidFill>
              </a:rPr>
              <a:t>and reflection exercises</a:t>
            </a:r>
            <a:r>
              <a:rPr lang="en-AU" sz="3600" dirty="0" smtClean="0">
                <a:solidFill>
                  <a:schemeClr val="tx1"/>
                </a:solidFill>
              </a:rPr>
              <a:t>.</a:t>
            </a:r>
          </a:p>
          <a:p>
            <a:pPr marL="0" indent="0">
              <a:buFont typeface="Arial" charset="0"/>
              <a:buNone/>
              <a:defRPr/>
            </a:pPr>
            <a:endParaRPr lang="en-AU" sz="3600" dirty="0" smtClean="0">
              <a:solidFill>
                <a:schemeClr val="tx1"/>
              </a:solidFill>
            </a:endParaRPr>
          </a:p>
          <a:p>
            <a:pPr marL="0" indent="0">
              <a:buFont typeface="Arial" charset="0"/>
              <a:buNone/>
              <a:defRPr/>
            </a:pPr>
            <a:endParaRPr lang="en-AU" sz="3600" dirty="0">
              <a:solidFill>
                <a:schemeClr val="tx1"/>
              </a:solidFill>
            </a:endParaRPr>
          </a:p>
          <a:p>
            <a:pPr>
              <a:buFont typeface="Arial" charset="0"/>
              <a:buChar char="•"/>
              <a:defRPr/>
            </a:pPr>
            <a:r>
              <a:rPr lang="en-AU" sz="3600" dirty="0">
                <a:solidFill>
                  <a:schemeClr val="tx1"/>
                </a:solidFill>
              </a:rPr>
              <a:t>Tailored face to face training programs </a:t>
            </a:r>
            <a:r>
              <a:rPr lang="en-AU" sz="3600" dirty="0" smtClean="0">
                <a:solidFill>
                  <a:schemeClr val="tx1"/>
                </a:solidFill>
              </a:rPr>
              <a:t>complement the </a:t>
            </a:r>
            <a:r>
              <a:rPr lang="en-AU" sz="3600" dirty="0">
                <a:solidFill>
                  <a:schemeClr val="tx1"/>
                </a:solidFill>
              </a:rPr>
              <a:t>Passport</a:t>
            </a:r>
            <a:endParaRPr lang="en-AU" sz="3600"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2238" y="2673350"/>
            <a:ext cx="23209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8"/>
          <p:cNvSpPr>
            <a:spLocks noGrp="1"/>
          </p:cNvSpPr>
          <p:nvPr>
            <p:ph idx="1"/>
          </p:nvPr>
        </p:nvSpPr>
        <p:spPr>
          <a:xfrm>
            <a:off x="457200" y="574675"/>
            <a:ext cx="8229600" cy="4525963"/>
          </a:xfrm>
        </p:spPr>
        <p:txBody>
          <a:bodyPr/>
          <a:lstStyle/>
          <a:p>
            <a:pPr marL="0" indent="0" eaLnBrk="1" hangingPunct="1">
              <a:buFont typeface="Arial" panose="020B0604020202020204" pitchFamily="34" charset="0"/>
              <a:buNone/>
            </a:pPr>
            <a:r>
              <a:rPr lang="en-US" altLang="en-US" sz="4800" smtClean="0">
                <a:solidFill>
                  <a:srgbClr val="272727"/>
                </a:solidFill>
              </a:rPr>
              <a:t>B) Australian Leadership Qualification Program</a:t>
            </a:r>
          </a:p>
        </p:txBody>
      </p:sp>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3011488"/>
            <a:ext cx="1787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5300" dirty="0" smtClean="0"/>
              <a:t>What are Primary Roles?</a:t>
            </a:r>
            <a:r>
              <a:rPr lang="en-AU" dirty="0" smtClean="0"/>
              <a:t/>
            </a:r>
            <a:br>
              <a:rPr lang="en-AU" dirty="0" smtClean="0"/>
            </a:br>
            <a:endParaRPr lang="en-GB" dirty="0"/>
          </a:p>
        </p:txBody>
      </p:sp>
      <p:sp>
        <p:nvSpPr>
          <p:cNvPr id="5" name="Content Placeholder 2"/>
          <p:cNvSpPr>
            <a:spLocks noGrp="1"/>
          </p:cNvSpPr>
          <p:nvPr>
            <p:ph idx="1"/>
          </p:nvPr>
        </p:nvSpPr>
        <p:spPr>
          <a:xfrm>
            <a:off x="277813" y="1393825"/>
            <a:ext cx="8229600" cy="4708525"/>
          </a:xfrm>
        </p:spPr>
        <p:txBody>
          <a:bodyPr/>
          <a:lstStyle/>
          <a:p>
            <a:pPr marL="0" indent="0" eaLnBrk="1" hangingPunct="1">
              <a:buFont typeface="Arial" charset="0"/>
              <a:buNone/>
              <a:defRPr/>
            </a:pPr>
            <a:endParaRPr lang="en-AU" sz="2000" dirty="0" smtClean="0">
              <a:solidFill>
                <a:srgbClr val="272727"/>
              </a:solidFill>
            </a:endParaRPr>
          </a:p>
          <a:p>
            <a:pPr marL="742950" indent="-742950" eaLnBrk="1" hangingPunct="1">
              <a:buFont typeface="Arial" charset="0"/>
              <a:buAutoNum type="alphaUcParenR"/>
              <a:defRPr/>
            </a:pPr>
            <a:r>
              <a:rPr lang="en-AU" sz="3600" dirty="0" smtClean="0">
                <a:solidFill>
                  <a:srgbClr val="272727"/>
                </a:solidFill>
              </a:rPr>
              <a:t>Unit Leader, Assistant Unit Leader, Outdoors Leader</a:t>
            </a:r>
          </a:p>
          <a:p>
            <a:pPr marL="0" indent="0" eaLnBrk="1" hangingPunct="1">
              <a:buFont typeface="Arial" charset="0"/>
              <a:buNone/>
              <a:defRPr/>
            </a:pPr>
            <a:r>
              <a:rPr lang="en-AU" sz="3600" dirty="0" smtClean="0">
                <a:solidFill>
                  <a:srgbClr val="272727"/>
                </a:solidFill>
              </a:rPr>
              <a:t>B)  District Manager, Region Manager</a:t>
            </a:r>
          </a:p>
          <a:p>
            <a:pPr marL="0" indent="0" eaLnBrk="1" hangingPunct="1">
              <a:buFont typeface="Arial" charset="0"/>
              <a:buNone/>
              <a:defRPr/>
            </a:pPr>
            <a:endParaRPr lang="en-AU" sz="3600" dirty="0" smtClean="0">
              <a:solidFill>
                <a:srgbClr val="272727"/>
              </a:solidFill>
            </a:endParaRPr>
          </a:p>
          <a:p>
            <a:pPr marL="0" indent="0" eaLnBrk="1" hangingPunct="1">
              <a:buFont typeface="Arial" charset="0"/>
              <a:buNone/>
              <a:defRPr/>
            </a:pPr>
            <a:r>
              <a:rPr lang="en-AU" sz="3600" dirty="0" smtClean="0">
                <a:solidFill>
                  <a:srgbClr val="272727"/>
                </a:solidFill>
              </a:rPr>
              <a:t>C)  all of above</a:t>
            </a:r>
          </a:p>
          <a:p>
            <a:pPr eaLnBrk="1" hangingPunct="1">
              <a:buFont typeface="Arial" charset="0"/>
              <a:buNone/>
              <a:defRPr/>
            </a:pPr>
            <a:endParaRPr lang="en-GB" sz="4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603250"/>
            <a:ext cx="8229600" cy="4525963"/>
          </a:xfrm>
        </p:spPr>
        <p:txBody>
          <a:bodyPr/>
          <a:lstStyle/>
          <a:p>
            <a:pPr marL="0" indent="0" eaLnBrk="1" hangingPunct="1">
              <a:buFont typeface="Arial" panose="020B0604020202020204" pitchFamily="34" charset="0"/>
              <a:buNone/>
            </a:pPr>
            <a:r>
              <a:rPr lang="en-AU" altLang="en-US" sz="4800" smtClean="0">
                <a:solidFill>
                  <a:srgbClr val="272727"/>
                </a:solidFill>
              </a:rPr>
              <a:t>C) All of the above</a:t>
            </a:r>
            <a:endParaRPr lang="en-GB" altLang="en-US" sz="4800" smtClean="0">
              <a:solidFill>
                <a:srgbClr val="272727"/>
              </a:solidFill>
            </a:endParaRPr>
          </a:p>
        </p:txBody>
      </p:sp>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6225"/>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800" dirty="0" smtClean="0"/>
              <a:t>Where can this information be found?</a:t>
            </a:r>
            <a:endParaRPr lang="en-GB" sz="4800" dirty="0"/>
          </a:p>
        </p:txBody>
      </p:sp>
      <p:sp>
        <p:nvSpPr>
          <p:cNvPr id="37891" name="Content Placeholder 2"/>
          <p:cNvSpPr>
            <a:spLocks noGrp="1"/>
          </p:cNvSpPr>
          <p:nvPr>
            <p:ph idx="1"/>
          </p:nvPr>
        </p:nvSpPr>
        <p:spPr>
          <a:xfrm>
            <a:off x="222250" y="2195513"/>
            <a:ext cx="8229600" cy="4525962"/>
          </a:xfrm>
        </p:spPr>
        <p:txBody>
          <a:bodyPr/>
          <a:lstStyle/>
          <a:p>
            <a:pPr marL="0" indent="0" eaLnBrk="1" hangingPunct="1">
              <a:buFont typeface="Arial" panose="020B0604020202020204" pitchFamily="34" charset="0"/>
              <a:buNone/>
            </a:pPr>
            <a:r>
              <a:rPr lang="en-AU" altLang="en-US" sz="4000" dirty="0" smtClean="0">
                <a:solidFill>
                  <a:srgbClr val="272727"/>
                </a:solidFill>
              </a:rPr>
              <a:t>A) under a rock</a:t>
            </a:r>
          </a:p>
          <a:p>
            <a:pPr marL="0" indent="0" eaLnBrk="1" hangingPunct="1">
              <a:buFont typeface="Arial" panose="020B0604020202020204" pitchFamily="34" charset="0"/>
              <a:buNone/>
            </a:pPr>
            <a:r>
              <a:rPr lang="en-AU" altLang="en-US" sz="4000" dirty="0" smtClean="0">
                <a:solidFill>
                  <a:srgbClr val="272727"/>
                </a:solidFill>
              </a:rPr>
              <a:t>B) by asking your Region L&amp;D          Advisor</a:t>
            </a:r>
          </a:p>
          <a:p>
            <a:pPr marL="0" indent="0" eaLnBrk="1" hangingPunct="1">
              <a:buNone/>
            </a:pPr>
            <a:r>
              <a:rPr lang="en-AU" altLang="en-US" sz="4000" dirty="0" smtClean="0">
                <a:solidFill>
                  <a:srgbClr val="272727"/>
                </a:solidFill>
              </a:rPr>
              <a:t>C)Passport </a:t>
            </a:r>
            <a:r>
              <a:rPr lang="en-AU" altLang="en-US" sz="4000" dirty="0">
                <a:solidFill>
                  <a:srgbClr val="272727"/>
                </a:solidFill>
              </a:rPr>
              <a:t>Guidance Notes</a:t>
            </a:r>
            <a:endParaRPr lang="en-GB" altLang="en-US" sz="4000" dirty="0">
              <a:solidFill>
                <a:srgbClr val="272727"/>
              </a:solidFill>
            </a:endParaRPr>
          </a:p>
          <a:p>
            <a:pPr marL="0" indent="0" eaLnBrk="1" hangingPunct="1">
              <a:buFont typeface="Arial" panose="020B0604020202020204" pitchFamily="34" charset="0"/>
              <a:buNone/>
            </a:pP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7325" y="727075"/>
            <a:ext cx="8229600" cy="4525963"/>
          </a:xfrm>
        </p:spPr>
        <p:txBody>
          <a:bodyPr/>
          <a:lstStyle/>
          <a:p>
            <a:pPr marL="0" indent="0" eaLnBrk="1" hangingPunct="1">
              <a:buFont typeface="Arial" charset="0"/>
              <a:buNone/>
              <a:defRPr/>
            </a:pPr>
            <a:r>
              <a:rPr lang="en-AU" sz="4400" dirty="0" smtClean="0">
                <a:solidFill>
                  <a:srgbClr val="272727"/>
                </a:solidFill>
              </a:rPr>
              <a:t>C) Passport Guidance Notes </a:t>
            </a:r>
          </a:p>
          <a:p>
            <a:pPr marL="0" indent="0" eaLnBrk="1" hangingPunct="1">
              <a:buFont typeface="Arial" charset="0"/>
              <a:buNone/>
              <a:defRPr/>
            </a:pPr>
            <a:r>
              <a:rPr lang="en-AU" sz="4400" dirty="0">
                <a:solidFill>
                  <a:srgbClr val="272727"/>
                </a:solidFill>
              </a:rPr>
              <a:t>Also on the GGA website – Leaders page</a:t>
            </a:r>
          </a:p>
          <a:p>
            <a:pPr marL="0" indent="0" eaLnBrk="1" hangingPunct="1">
              <a:buFont typeface="Arial" charset="0"/>
              <a:buNone/>
              <a:defRPr/>
            </a:pPr>
            <a:r>
              <a:rPr lang="en-AU" sz="2800" dirty="0">
                <a:solidFill>
                  <a:srgbClr val="272727"/>
                </a:solidFill>
              </a:rPr>
              <a:t>https://www.girlguides.org.au/leaders/</a:t>
            </a:r>
          </a:p>
          <a:p>
            <a:pPr eaLnBrk="1" hangingPunct="1">
              <a:buFont typeface="Arial" charset="0"/>
              <a:buNone/>
              <a:defRPr/>
            </a:pPr>
            <a:r>
              <a:rPr lang="en-AU" sz="4400" dirty="0">
                <a:solidFill>
                  <a:srgbClr val="272727"/>
                </a:solidFill>
              </a:rPr>
              <a:t> and on the GuideLines</a:t>
            </a:r>
          </a:p>
          <a:p>
            <a:pPr eaLnBrk="1" hangingPunct="1">
              <a:buFont typeface="Arial" charset="0"/>
              <a:buNone/>
              <a:defRPr/>
            </a:pPr>
            <a:r>
              <a:rPr lang="en-AU" sz="4400" dirty="0">
                <a:solidFill>
                  <a:srgbClr val="272727"/>
                </a:solidFill>
              </a:rPr>
              <a:t> website        </a:t>
            </a:r>
            <a:endParaRPr lang="en-GB" sz="4400" dirty="0">
              <a:solidFill>
                <a:srgbClr val="272727"/>
              </a:solidFill>
            </a:endParaRPr>
          </a:p>
          <a:p>
            <a:pPr marL="0" indent="0" eaLnBrk="1" hangingPunct="1">
              <a:buFont typeface="Arial" charset="0"/>
              <a:buNone/>
              <a:defRPr/>
            </a:pPr>
            <a:endParaRPr lang="en-AU" sz="4400" dirty="0" smtClean="0">
              <a:solidFill>
                <a:srgbClr val="272727"/>
              </a:solidFill>
            </a:endParaRPr>
          </a:p>
          <a:p>
            <a:pPr eaLnBrk="1" hangingPunct="1">
              <a:buFont typeface="Arial" charset="0"/>
              <a:buNone/>
              <a:defRPr/>
            </a:pPr>
            <a:r>
              <a:rPr lang="en-AU" sz="4400" dirty="0" smtClean="0">
                <a:solidFill>
                  <a:srgbClr val="272727"/>
                </a:solidFill>
              </a:rPr>
              <a:t>               </a:t>
            </a:r>
            <a:endParaRPr lang="en-GB" sz="4400" dirty="0">
              <a:solidFill>
                <a:srgbClr val="272727"/>
              </a:solidFill>
            </a:endParaRPr>
          </a:p>
        </p:txBody>
      </p:sp>
      <p:pic>
        <p:nvPicPr>
          <p:cNvPr id="389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2401888"/>
            <a:ext cx="1787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652587"/>
          </a:xfrm>
        </p:spPr>
        <p:txBody>
          <a:bodyPr>
            <a:normAutofit fontScale="90000"/>
          </a:bodyPr>
          <a:lstStyle/>
          <a:p>
            <a:pPr eaLnBrk="1" hangingPunct="1">
              <a:defRPr/>
            </a:pPr>
            <a:r>
              <a:rPr lang="en-AU" dirty="0" smtClean="0"/>
              <a:t>What is the first thing a District/Region Manager should     do for her NYQ Leader or Manager?</a:t>
            </a:r>
            <a:br>
              <a:rPr lang="en-AU" dirty="0" smtClean="0"/>
            </a:br>
            <a:endParaRPr lang="en-GB" dirty="0"/>
          </a:p>
        </p:txBody>
      </p:sp>
      <p:sp>
        <p:nvSpPr>
          <p:cNvPr id="39939" name="Content Placeholder 2"/>
          <p:cNvSpPr>
            <a:spLocks noGrp="1"/>
          </p:cNvSpPr>
          <p:nvPr>
            <p:ph idx="1"/>
          </p:nvPr>
        </p:nvSpPr>
        <p:spPr>
          <a:xfrm>
            <a:off x="138113" y="2357438"/>
            <a:ext cx="8229600" cy="4198937"/>
          </a:xfrm>
        </p:spPr>
        <p:txBody>
          <a:bodyPr/>
          <a:lstStyle/>
          <a:p>
            <a:pPr marL="0" indent="0" eaLnBrk="1" hangingPunct="1">
              <a:buFont typeface="Arial" panose="020B0604020202020204" pitchFamily="34" charset="0"/>
              <a:buNone/>
            </a:pPr>
            <a:r>
              <a:rPr lang="en-AU" altLang="en-US" sz="4000" smtClean="0">
                <a:solidFill>
                  <a:srgbClr val="272727"/>
                </a:solidFill>
              </a:rPr>
              <a:t>A) Welcome her with a cup of tea</a:t>
            </a:r>
          </a:p>
          <a:p>
            <a:pPr marL="0" indent="0" eaLnBrk="1" hangingPunct="1">
              <a:buFont typeface="Arial" panose="020B0604020202020204" pitchFamily="34" charset="0"/>
              <a:buNone/>
            </a:pPr>
            <a:r>
              <a:rPr lang="en-AU" altLang="en-US" sz="4000" smtClean="0">
                <a:solidFill>
                  <a:srgbClr val="272727"/>
                </a:solidFill>
              </a:rPr>
              <a:t>B) Appoint her a Learning Partner</a:t>
            </a:r>
          </a:p>
          <a:p>
            <a:pPr marL="0" indent="0" eaLnBrk="1" hangingPunct="1">
              <a:buFont typeface="Arial" panose="020B0604020202020204" pitchFamily="34" charset="0"/>
              <a:buNone/>
            </a:pPr>
            <a:r>
              <a:rPr lang="en-AU" altLang="en-US" sz="4000" smtClean="0">
                <a:solidFill>
                  <a:srgbClr val="272727"/>
                </a:solidFill>
              </a:rPr>
              <a:t>C) Fill out membership forms and leader forms</a:t>
            </a:r>
            <a:endParaRPr lang="en-GB" altLang="en-US" sz="4000" smtClean="0">
              <a:solidFill>
                <a:srgbClr val="272727"/>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34950" y="509588"/>
            <a:ext cx="8229600" cy="5851525"/>
          </a:xfrm>
        </p:spPr>
        <p:txBody>
          <a:bodyPr/>
          <a:lstStyle/>
          <a:p>
            <a:pPr marL="0" indent="0" eaLnBrk="1" hangingPunct="1">
              <a:buFont typeface="Arial" panose="020B0604020202020204" pitchFamily="34" charset="0"/>
              <a:buNone/>
            </a:pPr>
            <a:r>
              <a:rPr lang="en-AU" altLang="en-US" sz="4000" smtClean="0">
                <a:solidFill>
                  <a:srgbClr val="272727"/>
                </a:solidFill>
              </a:rPr>
              <a:t>C) Fill out membership forms and  leader forms</a:t>
            </a:r>
          </a:p>
          <a:p>
            <a:pPr marL="0" indent="0" eaLnBrk="1" hangingPunct="1">
              <a:buFont typeface="Arial" panose="020B0604020202020204" pitchFamily="34" charset="0"/>
              <a:buNone/>
            </a:pPr>
            <a:r>
              <a:rPr lang="en-AU" altLang="en-US" sz="4000" smtClean="0">
                <a:solidFill>
                  <a:srgbClr val="272727"/>
                </a:solidFill>
              </a:rPr>
              <a:t>Appoint a Learning Partner</a:t>
            </a:r>
          </a:p>
          <a:p>
            <a:pPr marL="0" indent="0" eaLnBrk="1" hangingPunct="1">
              <a:buFont typeface="Arial" panose="020B0604020202020204" pitchFamily="34" charset="0"/>
              <a:buNone/>
            </a:pPr>
            <a:r>
              <a:rPr lang="en-AU" altLang="en-US" sz="4000" smtClean="0">
                <a:solidFill>
                  <a:srgbClr val="272727"/>
                </a:solidFill>
              </a:rPr>
              <a:t> all whilst having the cup of tea</a:t>
            </a:r>
          </a:p>
          <a:p>
            <a:pPr marL="0" indent="0" eaLnBrk="1" hangingPunct="1">
              <a:buFont typeface="Arial" panose="020B0604020202020204" pitchFamily="34" charset="0"/>
              <a:buNone/>
            </a:pPr>
            <a:r>
              <a:rPr lang="en-AU" altLang="en-US" sz="4000" smtClean="0">
                <a:solidFill>
                  <a:srgbClr val="272727"/>
                </a:solidFill>
              </a:rPr>
              <a:t>In some states WWC check needs to be done before she is allowed   to work within the unit</a:t>
            </a:r>
            <a:endParaRPr lang="en-GB" altLang="en-US" sz="4000" smtClean="0">
              <a:solidFill>
                <a:srgbClr val="272727"/>
              </a:solidFill>
            </a:endParaRPr>
          </a:p>
        </p:txBody>
      </p:sp>
      <p:pic>
        <p:nvPicPr>
          <p:cNvPr id="409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4794250"/>
            <a:ext cx="14351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dirty="0" smtClean="0"/>
              <a:t>When should the Induction be </a:t>
            </a:r>
            <a:br>
              <a:rPr lang="en-AU" dirty="0" smtClean="0"/>
            </a:br>
            <a:r>
              <a:rPr lang="en-AU" dirty="0" smtClean="0"/>
              <a:t>filled out?</a:t>
            </a:r>
            <a:br>
              <a:rPr lang="en-AU" dirty="0" smtClean="0"/>
            </a:br>
            <a:endParaRPr lang="en-GB" dirty="0"/>
          </a:p>
        </p:txBody>
      </p:sp>
      <p:sp>
        <p:nvSpPr>
          <p:cNvPr id="5" name="Content Placeholder 2"/>
          <p:cNvSpPr>
            <a:spLocks noGrp="1"/>
          </p:cNvSpPr>
          <p:nvPr>
            <p:ph idx="1"/>
          </p:nvPr>
        </p:nvSpPr>
        <p:spPr>
          <a:xfrm>
            <a:off x="319088" y="1946275"/>
            <a:ext cx="8229600" cy="4525963"/>
          </a:xfrm>
        </p:spPr>
        <p:txBody>
          <a:bodyPr/>
          <a:lstStyle/>
          <a:p>
            <a:pPr marL="623888" indent="-623888" eaLnBrk="1" hangingPunct="1">
              <a:buFont typeface="Arial" charset="0"/>
              <a:buNone/>
              <a:defRPr/>
            </a:pPr>
            <a:r>
              <a:rPr lang="en-AU" sz="4000" dirty="0" smtClean="0">
                <a:solidFill>
                  <a:srgbClr val="272727"/>
                </a:solidFill>
              </a:rPr>
              <a:t>A) Sometime before the passport  is completed</a:t>
            </a:r>
          </a:p>
          <a:p>
            <a:pPr marL="0" indent="0" eaLnBrk="1" hangingPunct="1">
              <a:buFont typeface="Arial" charset="0"/>
              <a:buNone/>
              <a:defRPr/>
            </a:pPr>
            <a:r>
              <a:rPr lang="en-AU" sz="4000" dirty="0" smtClean="0">
                <a:solidFill>
                  <a:srgbClr val="272727"/>
                </a:solidFill>
              </a:rPr>
              <a:t>B) As soon as possible</a:t>
            </a:r>
          </a:p>
          <a:p>
            <a:pPr marL="0" indent="0" eaLnBrk="1" hangingPunct="1">
              <a:buFont typeface="Arial" charset="0"/>
              <a:buNone/>
              <a:defRPr/>
            </a:pPr>
            <a:r>
              <a:rPr lang="en-AU" sz="4000" dirty="0" smtClean="0">
                <a:solidFill>
                  <a:srgbClr val="272727"/>
                </a:solidFill>
              </a:rPr>
              <a:t>C) Do I have to fill it out?</a:t>
            </a:r>
            <a:endParaRPr lang="en-GB" sz="4000" dirty="0">
              <a:solidFill>
                <a:srgbClr val="272727"/>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4525963"/>
          </a:xfrm>
        </p:spPr>
        <p:txBody>
          <a:bodyPr/>
          <a:lstStyle/>
          <a:p>
            <a:pPr marL="0" indent="0" eaLnBrk="1" hangingPunct="1">
              <a:buFont typeface="Arial" charset="0"/>
              <a:buNone/>
              <a:defRPr/>
            </a:pPr>
            <a:r>
              <a:rPr lang="en-AU" sz="4000" dirty="0" smtClean="0">
                <a:solidFill>
                  <a:srgbClr val="272727"/>
                </a:solidFill>
              </a:rPr>
              <a:t>B) As soon as possible</a:t>
            </a:r>
          </a:p>
          <a:p>
            <a:pPr eaLnBrk="1" hangingPunct="1">
              <a:buFont typeface="Arial" charset="0"/>
              <a:buChar char="•"/>
              <a:defRPr/>
            </a:pPr>
            <a:endParaRPr lang="en-GB" dirty="0"/>
          </a:p>
        </p:txBody>
      </p:sp>
      <p:pic>
        <p:nvPicPr>
          <p:cNvPr id="430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774950"/>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9238" y="300038"/>
            <a:ext cx="8229600" cy="1143000"/>
          </a:xfrm>
        </p:spPr>
        <p:txBody>
          <a:bodyPr/>
          <a:lstStyle/>
          <a:p>
            <a:pPr eaLnBrk="1" hangingPunct="1"/>
            <a:r>
              <a:rPr lang="en-AU" altLang="en-US" sz="4400" dirty="0" smtClean="0"/>
              <a:t>Who fills out the Induction?</a:t>
            </a:r>
            <a:endParaRPr lang="en-GB" altLang="en-US" sz="4400" dirty="0" smtClean="0"/>
          </a:p>
        </p:txBody>
      </p:sp>
      <p:sp>
        <p:nvSpPr>
          <p:cNvPr id="44035" name="Content Placeholder 2"/>
          <p:cNvSpPr>
            <a:spLocks noGrp="1"/>
          </p:cNvSpPr>
          <p:nvPr>
            <p:ph idx="1"/>
          </p:nvPr>
        </p:nvSpPr>
        <p:spPr>
          <a:xfrm>
            <a:off x="457200" y="2001838"/>
            <a:ext cx="8229600" cy="4525962"/>
          </a:xfrm>
        </p:spPr>
        <p:txBody>
          <a:bodyPr/>
          <a:lstStyle/>
          <a:p>
            <a:pPr marL="0" indent="0" eaLnBrk="1" hangingPunct="1">
              <a:buFont typeface="Arial" panose="020B0604020202020204" pitchFamily="34" charset="0"/>
              <a:buNone/>
            </a:pPr>
            <a:r>
              <a:rPr lang="en-AU" altLang="en-US" sz="4000" dirty="0" smtClean="0">
                <a:solidFill>
                  <a:srgbClr val="272727"/>
                </a:solidFill>
              </a:rPr>
              <a:t>A) The </a:t>
            </a:r>
            <a:r>
              <a:rPr lang="en-AU" altLang="en-US" sz="4000" dirty="0">
                <a:solidFill>
                  <a:srgbClr val="272727"/>
                </a:solidFill>
              </a:rPr>
              <a:t>q</a:t>
            </a:r>
            <a:r>
              <a:rPr lang="en-AU" altLang="en-US" sz="4000" dirty="0" smtClean="0">
                <a:solidFill>
                  <a:srgbClr val="272727"/>
                </a:solidFill>
              </a:rPr>
              <a:t>ualified </a:t>
            </a:r>
            <a:r>
              <a:rPr lang="en-AU" altLang="en-US" sz="4000" dirty="0" smtClean="0">
                <a:solidFill>
                  <a:srgbClr val="272727"/>
                </a:solidFill>
              </a:rPr>
              <a:t>Leader</a:t>
            </a:r>
          </a:p>
          <a:p>
            <a:pPr marL="0" indent="0" eaLnBrk="1" hangingPunct="1">
              <a:buFont typeface="Arial" panose="020B0604020202020204" pitchFamily="34" charset="0"/>
              <a:buNone/>
            </a:pPr>
            <a:r>
              <a:rPr lang="en-AU" altLang="en-US" sz="4000" dirty="0" smtClean="0">
                <a:solidFill>
                  <a:srgbClr val="272727"/>
                </a:solidFill>
              </a:rPr>
              <a:t>B) The Region/District Manager</a:t>
            </a:r>
          </a:p>
          <a:p>
            <a:pPr marL="0" indent="0" eaLnBrk="1" hangingPunct="1">
              <a:buFont typeface="Arial" panose="020B0604020202020204" pitchFamily="34" charset="0"/>
              <a:buNone/>
            </a:pPr>
            <a:r>
              <a:rPr lang="en-AU" altLang="en-US" sz="4000" dirty="0" smtClean="0">
                <a:solidFill>
                  <a:srgbClr val="272727"/>
                </a:solidFill>
              </a:rPr>
              <a:t>C) The Learning Partner</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dirty="0"/>
              <a:t>Support from start to completion </a:t>
            </a:r>
            <a:r>
              <a:rPr lang="en-AU" dirty="0" smtClean="0"/>
              <a:t>   of </a:t>
            </a:r>
            <a:r>
              <a:rPr lang="en-AU" dirty="0"/>
              <a:t>Qualification</a:t>
            </a:r>
          </a:p>
        </p:txBody>
      </p:sp>
      <p:sp>
        <p:nvSpPr>
          <p:cNvPr id="3" name="Content Placeholder 2"/>
          <p:cNvSpPr>
            <a:spLocks noGrp="1"/>
          </p:cNvSpPr>
          <p:nvPr>
            <p:ph idx="1"/>
          </p:nvPr>
        </p:nvSpPr>
        <p:spPr/>
        <p:txBody>
          <a:bodyPr/>
          <a:lstStyle/>
          <a:p>
            <a:pPr>
              <a:buFont typeface="Arial" charset="0"/>
              <a:buChar char="•"/>
              <a:defRPr/>
            </a:pPr>
            <a:endParaRPr lang="en-AU" sz="2800" b="1" dirty="0" smtClean="0">
              <a:solidFill>
                <a:srgbClr val="990033"/>
              </a:solidFill>
            </a:endParaRPr>
          </a:p>
          <a:p>
            <a:pPr marL="0" indent="0">
              <a:buFont typeface="Arial" charset="0"/>
              <a:buNone/>
              <a:defRPr/>
            </a:pPr>
            <a:r>
              <a:rPr lang="en-AU" sz="4000" b="1" dirty="0" smtClean="0">
                <a:solidFill>
                  <a:srgbClr val="990033"/>
                </a:solidFill>
              </a:rPr>
              <a:t>Personnel</a:t>
            </a:r>
            <a:endParaRPr lang="en-AU" sz="4000" b="1" dirty="0">
              <a:solidFill>
                <a:srgbClr val="990033"/>
              </a:solidFill>
            </a:endParaRPr>
          </a:p>
          <a:p>
            <a:pPr marL="571500" indent="-571500">
              <a:defRPr/>
            </a:pPr>
            <a:endParaRPr lang="en-AU" dirty="0" smtClean="0">
              <a:solidFill>
                <a:schemeClr val="tx1"/>
              </a:solidFill>
            </a:endParaRPr>
          </a:p>
          <a:p>
            <a:pPr marL="571500" indent="-571500">
              <a:defRPr/>
            </a:pPr>
            <a:r>
              <a:rPr lang="en-AU" sz="3600" dirty="0" smtClean="0">
                <a:solidFill>
                  <a:schemeClr val="tx1"/>
                </a:solidFill>
              </a:rPr>
              <a:t>District/Region </a:t>
            </a:r>
            <a:r>
              <a:rPr lang="en-AU" sz="3600" dirty="0">
                <a:solidFill>
                  <a:schemeClr val="tx1"/>
                </a:solidFill>
              </a:rPr>
              <a:t>Manager</a:t>
            </a:r>
          </a:p>
          <a:p>
            <a:pPr marL="571500" indent="-571500">
              <a:defRPr/>
            </a:pPr>
            <a:r>
              <a:rPr lang="en-AU" sz="3600" dirty="0">
                <a:solidFill>
                  <a:schemeClr val="tx1"/>
                </a:solidFill>
              </a:rPr>
              <a:t>Learning Partner</a:t>
            </a:r>
          </a:p>
          <a:p>
            <a:pPr marL="571500" indent="-571500">
              <a:defRPr/>
            </a:pPr>
            <a:r>
              <a:rPr lang="en-AU" sz="3600" dirty="0">
                <a:solidFill>
                  <a:schemeClr val="tx1"/>
                </a:solidFill>
              </a:rPr>
              <a:t>Other Leaders/Managers</a:t>
            </a:r>
          </a:p>
          <a:p>
            <a:pPr marL="571500" indent="-571500">
              <a:defRPr/>
            </a:pPr>
            <a:r>
              <a:rPr lang="en-AU" sz="3600" dirty="0">
                <a:solidFill>
                  <a:schemeClr val="tx1"/>
                </a:solidFill>
              </a:rPr>
              <a:t>Region/State Team</a:t>
            </a:r>
          </a:p>
          <a:p>
            <a:pPr>
              <a:buFont typeface="Arial" charset="0"/>
              <a:buChar char="•"/>
              <a:defRPr/>
            </a:pPr>
            <a:endParaRPr lang="en-AU" dirty="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1013" y="1163638"/>
            <a:ext cx="237331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5561013" y="2992438"/>
            <a:ext cx="23733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58813"/>
            <a:ext cx="8229600" cy="4525962"/>
          </a:xfrm>
        </p:spPr>
        <p:txBody>
          <a:bodyPr/>
          <a:lstStyle/>
          <a:p>
            <a:pPr marL="0" indent="0" eaLnBrk="1" hangingPunct="1">
              <a:buFont typeface="Arial" charset="0"/>
              <a:buNone/>
              <a:defRPr/>
            </a:pPr>
            <a:r>
              <a:rPr lang="en-AU" sz="4000" dirty="0" smtClean="0">
                <a:solidFill>
                  <a:srgbClr val="272727"/>
                </a:solidFill>
              </a:rPr>
              <a:t>B) The Region/District Manager</a:t>
            </a:r>
          </a:p>
          <a:p>
            <a:pPr eaLnBrk="1" hangingPunct="1">
              <a:buFont typeface="Arial" charset="0"/>
              <a:buChar char="•"/>
              <a:defRPr/>
            </a:pPr>
            <a:endParaRPr lang="en-GB" dirty="0"/>
          </a:p>
        </p:txBody>
      </p:sp>
      <p:pic>
        <p:nvPicPr>
          <p:cNvPr id="450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278923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9088" y="400050"/>
            <a:ext cx="8229600" cy="1695450"/>
          </a:xfrm>
        </p:spPr>
        <p:txBody>
          <a:bodyPr>
            <a:normAutofit fontScale="90000"/>
          </a:bodyPr>
          <a:lstStyle/>
          <a:p>
            <a:pPr eaLnBrk="1" hangingPunct="1">
              <a:defRPr/>
            </a:pPr>
            <a:r>
              <a:rPr lang="en-AU" dirty="0" smtClean="0"/>
              <a:t>What other responsibilities does </a:t>
            </a:r>
            <a:br>
              <a:rPr lang="en-AU" dirty="0" smtClean="0"/>
            </a:br>
            <a:r>
              <a:rPr lang="en-AU" dirty="0" smtClean="0"/>
              <a:t>the Region/District Manager have towards </a:t>
            </a:r>
            <a:br>
              <a:rPr lang="en-AU" dirty="0" smtClean="0"/>
            </a:br>
            <a:r>
              <a:rPr lang="en-AU" dirty="0" smtClean="0"/>
              <a:t>her NYQ </a:t>
            </a:r>
            <a:r>
              <a:rPr lang="en-AU" dirty="0" smtClean="0"/>
              <a:t>Leader/Manager?</a:t>
            </a:r>
            <a:endParaRPr lang="en-GB" dirty="0"/>
          </a:p>
        </p:txBody>
      </p:sp>
      <p:sp>
        <p:nvSpPr>
          <p:cNvPr id="46083" name="Content Placeholder 2"/>
          <p:cNvSpPr>
            <a:spLocks noGrp="1"/>
          </p:cNvSpPr>
          <p:nvPr>
            <p:ph idx="1"/>
          </p:nvPr>
        </p:nvSpPr>
        <p:spPr>
          <a:xfrm>
            <a:off x="111125" y="2400300"/>
            <a:ext cx="8229600" cy="4156075"/>
          </a:xfrm>
        </p:spPr>
        <p:txBody>
          <a:bodyPr/>
          <a:lstStyle/>
          <a:p>
            <a:pPr marL="0" indent="0" eaLnBrk="1" hangingPunct="1">
              <a:buFont typeface="Arial" panose="020B0604020202020204" pitchFamily="34" charset="0"/>
              <a:buNone/>
            </a:pPr>
            <a:endParaRPr lang="en-AU" altLang="en-US" sz="3600" dirty="0" smtClean="0">
              <a:solidFill>
                <a:srgbClr val="272727"/>
              </a:solidFill>
            </a:endParaRPr>
          </a:p>
          <a:p>
            <a:pPr marL="0" indent="0" eaLnBrk="1" hangingPunct="1">
              <a:buFont typeface="Arial" panose="020B0604020202020204" pitchFamily="34" charset="0"/>
              <a:buNone/>
            </a:pPr>
            <a:r>
              <a:rPr lang="en-AU" altLang="en-US" sz="3600" dirty="0" smtClean="0">
                <a:solidFill>
                  <a:srgbClr val="272727"/>
                </a:solidFill>
              </a:rPr>
              <a:t>A) None – hands the role to the Learning Partner</a:t>
            </a:r>
          </a:p>
          <a:p>
            <a:pPr marL="0" indent="0" eaLnBrk="1" hangingPunct="1">
              <a:buFont typeface="Arial" panose="020B0604020202020204" pitchFamily="34" charset="0"/>
              <a:buNone/>
            </a:pPr>
            <a:r>
              <a:rPr lang="en-AU" altLang="en-US" sz="3600" dirty="0" smtClean="0">
                <a:solidFill>
                  <a:srgbClr val="272727"/>
                </a:solidFill>
              </a:rPr>
              <a:t>B) Its all up to the </a:t>
            </a:r>
            <a:r>
              <a:rPr lang="en-AU" altLang="en-US" sz="3600" dirty="0">
                <a:solidFill>
                  <a:srgbClr val="272727"/>
                </a:solidFill>
              </a:rPr>
              <a:t>q</a:t>
            </a:r>
            <a:r>
              <a:rPr lang="en-AU" altLang="en-US" sz="3600" dirty="0" smtClean="0">
                <a:solidFill>
                  <a:srgbClr val="272727"/>
                </a:solidFill>
              </a:rPr>
              <a:t>ualified </a:t>
            </a:r>
            <a:r>
              <a:rPr lang="en-AU" altLang="en-US" sz="3600" dirty="0" smtClean="0">
                <a:solidFill>
                  <a:srgbClr val="272727"/>
                </a:solidFill>
              </a:rPr>
              <a:t>Leader</a:t>
            </a:r>
          </a:p>
          <a:p>
            <a:pPr marL="0" indent="0" eaLnBrk="1" hangingPunct="1">
              <a:buFont typeface="Arial" panose="020B0604020202020204" pitchFamily="34" charset="0"/>
              <a:buNone/>
            </a:pPr>
            <a:r>
              <a:rPr lang="en-AU" altLang="en-US" sz="3600" dirty="0" smtClean="0">
                <a:solidFill>
                  <a:srgbClr val="272727"/>
                </a:solidFill>
              </a:rPr>
              <a:t>C) Oversees the qualification process</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712788"/>
            <a:ext cx="8229600" cy="4525962"/>
          </a:xfrm>
        </p:spPr>
        <p:txBody>
          <a:bodyPr/>
          <a:lstStyle/>
          <a:p>
            <a:pPr marL="0" indent="0">
              <a:buFont typeface="Arial" panose="020B0604020202020204" pitchFamily="34" charset="0"/>
              <a:buNone/>
            </a:pPr>
            <a:r>
              <a:rPr lang="en-AU" altLang="en-US" sz="3200" smtClean="0">
                <a:solidFill>
                  <a:srgbClr val="272727"/>
                </a:solidFill>
              </a:rPr>
              <a:t>C) Oversees the qualification process</a:t>
            </a:r>
            <a:endParaRPr lang="en-GB" altLang="en-US" sz="3200" smtClean="0">
              <a:solidFill>
                <a:srgbClr val="272727"/>
              </a:solidFill>
            </a:endParaRPr>
          </a:p>
        </p:txBody>
      </p:sp>
      <p:pic>
        <p:nvPicPr>
          <p:cNvPr id="471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2706688"/>
            <a:ext cx="17891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dirty="0" smtClean="0"/>
              <a:t>Where can this information be found?</a:t>
            </a:r>
            <a:br>
              <a:rPr lang="en-AU" dirty="0" smtClean="0"/>
            </a:br>
            <a:endParaRPr lang="en-GB" dirty="0"/>
          </a:p>
        </p:txBody>
      </p:sp>
      <p:sp>
        <p:nvSpPr>
          <p:cNvPr id="48131" name="Content Placeholder 2"/>
          <p:cNvSpPr>
            <a:spLocks noGrp="1"/>
          </p:cNvSpPr>
          <p:nvPr>
            <p:ph idx="1"/>
          </p:nvPr>
        </p:nvSpPr>
        <p:spPr>
          <a:xfrm>
            <a:off x="457200" y="1746250"/>
            <a:ext cx="7605713" cy="4525963"/>
          </a:xfrm>
        </p:spPr>
        <p:txBody>
          <a:bodyPr/>
          <a:lstStyle/>
          <a:p>
            <a:pPr marL="0" indent="0" eaLnBrk="1" hangingPunct="1">
              <a:buFont typeface="Arial" panose="020B0604020202020204" pitchFamily="34" charset="0"/>
              <a:buNone/>
            </a:pPr>
            <a:r>
              <a:rPr lang="en-AU" altLang="en-US" sz="4000" dirty="0" smtClean="0">
                <a:solidFill>
                  <a:srgbClr val="272727"/>
                </a:solidFill>
              </a:rPr>
              <a:t>A) Passport Guidance Notes</a:t>
            </a:r>
          </a:p>
          <a:p>
            <a:pPr marL="0" indent="0" eaLnBrk="1" hangingPunct="1">
              <a:buFont typeface="Arial" panose="020B0604020202020204" pitchFamily="34" charset="0"/>
              <a:buNone/>
            </a:pPr>
            <a:r>
              <a:rPr lang="en-AU" altLang="en-US" sz="4000" dirty="0" smtClean="0">
                <a:solidFill>
                  <a:srgbClr val="272727"/>
                </a:solidFill>
              </a:rPr>
              <a:t>B) Ask your Region L&amp;D</a:t>
            </a:r>
          </a:p>
          <a:p>
            <a:pPr marL="0" indent="0" eaLnBrk="1" hangingPunct="1">
              <a:buFont typeface="Arial" panose="020B0604020202020204" pitchFamily="34" charset="0"/>
              <a:buNone/>
            </a:pPr>
            <a:r>
              <a:rPr lang="en-AU" altLang="en-US" sz="4000" dirty="0" smtClean="0">
                <a:solidFill>
                  <a:srgbClr val="272727"/>
                </a:solidFill>
              </a:rPr>
              <a:t>C) It is a myth generated by             Guide House</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19088" y="712788"/>
            <a:ext cx="8229600" cy="4525962"/>
          </a:xfrm>
        </p:spPr>
        <p:txBody>
          <a:bodyPr/>
          <a:lstStyle/>
          <a:p>
            <a:pPr marL="742950" indent="-742950" eaLnBrk="1" hangingPunct="1">
              <a:buFont typeface="Arial" charset="0"/>
              <a:buAutoNum type="alphaUcParenR"/>
              <a:defRPr/>
            </a:pPr>
            <a:r>
              <a:rPr lang="en-AU" sz="4000" dirty="0" smtClean="0">
                <a:solidFill>
                  <a:srgbClr val="272727"/>
                </a:solidFill>
              </a:rPr>
              <a:t>Passport Guidance Notes</a:t>
            </a:r>
          </a:p>
          <a:p>
            <a:pPr marL="0" indent="0" eaLnBrk="1" hangingPunct="1">
              <a:buFont typeface="Arial" charset="0"/>
              <a:buNone/>
              <a:defRPr/>
            </a:pPr>
            <a:endParaRPr lang="en-AU" dirty="0" smtClean="0">
              <a:solidFill>
                <a:srgbClr val="272727"/>
              </a:solidFill>
            </a:endParaRPr>
          </a:p>
        </p:txBody>
      </p:sp>
      <p:pic>
        <p:nvPicPr>
          <p:cNvPr id="491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3565525"/>
            <a:ext cx="1787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400" dirty="0" smtClean="0"/>
              <a:t>Who appoints the Learning Partner</a:t>
            </a:r>
            <a:endParaRPr lang="en-GB" sz="4400" dirty="0"/>
          </a:p>
        </p:txBody>
      </p:sp>
      <p:sp>
        <p:nvSpPr>
          <p:cNvPr id="5" name="Content Placeholder 2"/>
          <p:cNvSpPr>
            <a:spLocks noGrp="1"/>
          </p:cNvSpPr>
          <p:nvPr>
            <p:ph idx="1"/>
          </p:nvPr>
        </p:nvSpPr>
        <p:spPr/>
        <p:txBody>
          <a:bodyPr/>
          <a:lstStyle/>
          <a:p>
            <a:pPr marL="0" indent="0" eaLnBrk="1" hangingPunct="1">
              <a:buFont typeface="Arial" charset="0"/>
              <a:buNone/>
              <a:defRPr/>
            </a:pPr>
            <a:endParaRPr lang="en-AU" sz="4000" dirty="0" smtClean="0">
              <a:solidFill>
                <a:srgbClr val="272727"/>
              </a:solidFill>
            </a:endParaRPr>
          </a:p>
          <a:p>
            <a:pPr marL="0" indent="0" eaLnBrk="1" hangingPunct="1">
              <a:buFont typeface="Arial" charset="0"/>
              <a:buNone/>
              <a:defRPr/>
            </a:pPr>
            <a:r>
              <a:rPr lang="en-AU" sz="4000" dirty="0" smtClean="0">
                <a:solidFill>
                  <a:srgbClr val="272727"/>
                </a:solidFill>
              </a:rPr>
              <a:t>A) Region L&amp;D Advisor</a:t>
            </a:r>
          </a:p>
          <a:p>
            <a:pPr marL="0" indent="0" eaLnBrk="1" hangingPunct="1">
              <a:buFont typeface="Arial" charset="0"/>
              <a:buNone/>
              <a:defRPr/>
            </a:pPr>
            <a:r>
              <a:rPr lang="en-AU" sz="4000" dirty="0" smtClean="0">
                <a:solidFill>
                  <a:srgbClr val="272727"/>
                </a:solidFill>
              </a:rPr>
              <a:t>B) District Manager</a:t>
            </a:r>
          </a:p>
          <a:p>
            <a:pPr marL="0" indent="0" eaLnBrk="1" hangingPunct="1">
              <a:buFont typeface="Arial" charset="0"/>
              <a:buNone/>
              <a:defRPr/>
            </a:pPr>
            <a:r>
              <a:rPr lang="en-AU" sz="4000" dirty="0" smtClean="0">
                <a:solidFill>
                  <a:srgbClr val="272727"/>
                </a:solidFill>
              </a:rPr>
              <a:t>C) State L&amp;D Manager</a:t>
            </a:r>
          </a:p>
          <a:p>
            <a:pPr eaLnBrk="1" hangingPunct="1">
              <a:buFont typeface="Arial" charset="0"/>
              <a:buChar char="•"/>
              <a:defRPr/>
            </a:pPr>
            <a:endParaRPr lang="en-GB"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00088"/>
            <a:ext cx="8229600" cy="4525962"/>
          </a:xfrm>
        </p:spPr>
        <p:txBody>
          <a:bodyPr/>
          <a:lstStyle/>
          <a:p>
            <a:pPr marL="0" indent="0" eaLnBrk="1" hangingPunct="1">
              <a:buFont typeface="Arial" charset="0"/>
              <a:buNone/>
              <a:defRPr/>
            </a:pPr>
            <a:r>
              <a:rPr lang="en-AU" sz="4000" dirty="0" smtClean="0">
                <a:solidFill>
                  <a:srgbClr val="272727"/>
                </a:solidFill>
              </a:rPr>
              <a:t>B) District </a:t>
            </a:r>
            <a:r>
              <a:rPr lang="en-AU" sz="4000" dirty="0" smtClean="0">
                <a:solidFill>
                  <a:srgbClr val="272727"/>
                </a:solidFill>
              </a:rPr>
              <a:t>Manager</a:t>
            </a:r>
          </a:p>
          <a:p>
            <a:pPr marL="0" indent="0" eaLnBrk="1" hangingPunct="1">
              <a:buFont typeface="Arial" charset="0"/>
              <a:buNone/>
              <a:defRPr/>
            </a:pPr>
            <a:r>
              <a:rPr lang="en-AU" sz="4000" dirty="0" smtClean="0">
                <a:solidFill>
                  <a:srgbClr val="272727"/>
                </a:solidFill>
              </a:rPr>
              <a:t>In the case of the NYQ District Manager this will be the Region Manager.</a:t>
            </a:r>
            <a:endParaRPr lang="en-AU" sz="4000" dirty="0" smtClean="0">
              <a:solidFill>
                <a:srgbClr val="272727"/>
              </a:solidFill>
            </a:endParaRPr>
          </a:p>
          <a:p>
            <a:pPr eaLnBrk="1" hangingPunct="1">
              <a:buFont typeface="Arial" charset="0"/>
              <a:buNone/>
              <a:defRPr/>
            </a:pPr>
            <a:endParaRPr lang="en-GB" sz="4000" dirty="0"/>
          </a:p>
        </p:txBody>
      </p:sp>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2651125"/>
            <a:ext cx="1787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1125" y="274638"/>
            <a:ext cx="8229600" cy="1143000"/>
          </a:xfrm>
        </p:spPr>
        <p:txBody>
          <a:bodyPr/>
          <a:lstStyle/>
          <a:p>
            <a:pPr eaLnBrk="1" hangingPunct="1"/>
            <a:r>
              <a:rPr lang="en-AU" altLang="en-US" smtClean="0"/>
              <a:t>Who can be a Learning Partner?</a:t>
            </a:r>
            <a:endParaRPr lang="en-GB" altLang="en-US" smtClean="0"/>
          </a:p>
        </p:txBody>
      </p:sp>
      <p:sp>
        <p:nvSpPr>
          <p:cNvPr id="5" name="Content Placeholder 2"/>
          <p:cNvSpPr>
            <a:spLocks noGrp="1"/>
          </p:cNvSpPr>
          <p:nvPr>
            <p:ph idx="1"/>
          </p:nvPr>
        </p:nvSpPr>
        <p:spPr>
          <a:xfrm>
            <a:off x="249238" y="1417638"/>
            <a:ext cx="7869237" cy="4972050"/>
          </a:xfrm>
        </p:spPr>
        <p:txBody>
          <a:bodyPr/>
          <a:lstStyle/>
          <a:p>
            <a:pPr marL="0" indent="0" eaLnBrk="1" hangingPunct="1">
              <a:buFont typeface="Arial" charset="0"/>
              <a:buNone/>
              <a:defRPr/>
            </a:pPr>
            <a:r>
              <a:rPr lang="en-AU" sz="3600" dirty="0" smtClean="0">
                <a:solidFill>
                  <a:srgbClr val="272727"/>
                </a:solidFill>
              </a:rPr>
              <a:t>A) Anybody</a:t>
            </a:r>
          </a:p>
          <a:p>
            <a:pPr marL="0" indent="0" eaLnBrk="1" hangingPunct="1">
              <a:buFont typeface="Arial" charset="0"/>
              <a:buNone/>
              <a:defRPr/>
            </a:pPr>
            <a:r>
              <a:rPr lang="en-AU" sz="3600" dirty="0" smtClean="0">
                <a:solidFill>
                  <a:srgbClr val="272727"/>
                </a:solidFill>
              </a:rPr>
              <a:t>B) A qualified Leader or Manager</a:t>
            </a:r>
          </a:p>
          <a:p>
            <a:pPr marL="0" indent="0" eaLnBrk="1" hangingPunct="1">
              <a:buFont typeface="Arial" charset="0"/>
              <a:buNone/>
              <a:defRPr/>
            </a:pPr>
            <a:r>
              <a:rPr lang="en-AU" sz="3600" dirty="0" smtClean="0">
                <a:solidFill>
                  <a:srgbClr val="272727"/>
                </a:solidFill>
              </a:rPr>
              <a:t>C) A qualified Leader or Manager who has attended the training</a:t>
            </a:r>
          </a:p>
          <a:p>
            <a:pPr marL="0" indent="0" eaLnBrk="1" hangingPunct="1">
              <a:buNone/>
              <a:defRPr/>
            </a:pPr>
            <a:r>
              <a:rPr lang="en-AU" sz="3600" dirty="0" smtClean="0">
                <a:solidFill>
                  <a:srgbClr val="272727"/>
                </a:solidFill>
              </a:rPr>
              <a:t>D) A qualified Leader or Manager who has attended the </a:t>
            </a:r>
            <a:r>
              <a:rPr lang="en-AU" sz="3600" dirty="0" smtClean="0">
                <a:solidFill>
                  <a:srgbClr val="272727"/>
                </a:solidFill>
              </a:rPr>
              <a:t>training, </a:t>
            </a:r>
            <a:r>
              <a:rPr lang="en-AU" sz="3600" dirty="0" smtClean="0">
                <a:solidFill>
                  <a:srgbClr val="272727"/>
                </a:solidFill>
              </a:rPr>
              <a:t>currently </a:t>
            </a:r>
            <a:r>
              <a:rPr lang="en-AU" sz="3600" dirty="0" smtClean="0">
                <a:solidFill>
                  <a:srgbClr val="272727"/>
                </a:solidFill>
              </a:rPr>
              <a:t>holds a primary position</a:t>
            </a:r>
            <a:r>
              <a:rPr lang="en-AU" sz="3600" dirty="0" smtClean="0">
                <a:solidFill>
                  <a:schemeClr val="tx1"/>
                </a:solidFill>
              </a:rPr>
              <a:t>, </a:t>
            </a:r>
            <a:r>
              <a:rPr lang="en-AU" sz="3600" dirty="0">
                <a:solidFill>
                  <a:schemeClr val="tx1"/>
                </a:solidFill>
              </a:rPr>
              <a:t>and is appointed as such</a:t>
            </a:r>
            <a:endParaRPr lang="en-GB" sz="3600" dirty="0">
              <a:solidFill>
                <a:schemeClr val="tx1"/>
              </a:solidFill>
            </a:endParaRPr>
          </a:p>
          <a:p>
            <a:pPr marL="0" indent="0" eaLnBrk="1" hangingPunct="1">
              <a:buFont typeface="Arial" charset="0"/>
              <a:buNone/>
              <a:defRPr/>
            </a:pPr>
            <a:r>
              <a:rPr lang="en-AU" sz="3600" dirty="0" smtClean="0">
                <a:solidFill>
                  <a:srgbClr val="272727"/>
                </a:solidFill>
              </a:rPr>
              <a:t> </a:t>
            </a:r>
            <a:endParaRPr lang="en-GB"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3525" y="568325"/>
            <a:ext cx="8229600" cy="4525963"/>
          </a:xfrm>
        </p:spPr>
        <p:txBody>
          <a:bodyPr/>
          <a:lstStyle/>
          <a:p>
            <a:pPr marL="0" indent="0" eaLnBrk="1" hangingPunct="1">
              <a:buNone/>
              <a:defRPr/>
            </a:pPr>
            <a:r>
              <a:rPr lang="en-AU" sz="4000" dirty="0" smtClean="0">
                <a:solidFill>
                  <a:srgbClr val="272727"/>
                </a:solidFill>
              </a:rPr>
              <a:t>D) A qualified Leader or Manager who has attended the </a:t>
            </a:r>
            <a:r>
              <a:rPr lang="en-AU" sz="4000" dirty="0" smtClean="0">
                <a:solidFill>
                  <a:srgbClr val="272727"/>
                </a:solidFill>
              </a:rPr>
              <a:t>training, </a:t>
            </a:r>
            <a:r>
              <a:rPr lang="en-AU" sz="4000" dirty="0" smtClean="0">
                <a:solidFill>
                  <a:srgbClr val="272727"/>
                </a:solidFill>
              </a:rPr>
              <a:t>currently holds a primary </a:t>
            </a:r>
            <a:r>
              <a:rPr lang="en-AU" sz="4000" dirty="0" smtClean="0">
                <a:solidFill>
                  <a:srgbClr val="272727"/>
                </a:solidFill>
              </a:rPr>
              <a:t>position</a:t>
            </a:r>
            <a:r>
              <a:rPr lang="en-AU" sz="4000" dirty="0">
                <a:solidFill>
                  <a:schemeClr val="tx1"/>
                </a:solidFill>
              </a:rPr>
              <a:t>, and is appointed as such</a:t>
            </a:r>
            <a:endParaRPr lang="en-GB" sz="4000" dirty="0">
              <a:solidFill>
                <a:schemeClr val="tx1"/>
              </a:solidFill>
            </a:endParaRPr>
          </a:p>
          <a:p>
            <a:pPr marL="0" indent="0" eaLnBrk="1" hangingPunct="1">
              <a:buFont typeface="Arial" charset="0"/>
              <a:buNone/>
              <a:defRPr/>
            </a:pPr>
            <a:endParaRPr lang="en-GB" sz="4000" dirty="0" smtClean="0">
              <a:solidFill>
                <a:srgbClr val="272727"/>
              </a:solidFill>
            </a:endParaRPr>
          </a:p>
          <a:p>
            <a:pPr marL="0" indent="0" eaLnBrk="1" hangingPunct="1">
              <a:buFont typeface="Arial" charset="0"/>
              <a:buNone/>
              <a:defRPr/>
            </a:pPr>
            <a:endParaRPr lang="en-GB" dirty="0"/>
          </a:p>
        </p:txBody>
      </p:sp>
      <p:pic>
        <p:nvPicPr>
          <p:cNvPr id="532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3287713"/>
            <a:ext cx="17891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400" dirty="0" smtClean="0">
                <a:latin typeface="Arial" charset="0"/>
                <a:cs typeface="Arial" charset="0"/>
              </a:rPr>
              <a:t>Where is the Learning Partner appointed to?</a:t>
            </a:r>
            <a:br>
              <a:rPr lang="en-AU" sz="4400" dirty="0" smtClean="0">
                <a:latin typeface="Arial" charset="0"/>
                <a:cs typeface="Arial" charset="0"/>
              </a:rPr>
            </a:br>
            <a:endParaRPr lang="en-GB" sz="4400" dirty="0" smtClean="0">
              <a:latin typeface="Arial" charset="0"/>
              <a:cs typeface="Arial" charset="0"/>
            </a:endParaRPr>
          </a:p>
        </p:txBody>
      </p:sp>
      <p:sp>
        <p:nvSpPr>
          <p:cNvPr id="54275" name="Content Placeholder 2"/>
          <p:cNvSpPr>
            <a:spLocks noGrp="1"/>
          </p:cNvSpPr>
          <p:nvPr>
            <p:ph idx="1"/>
          </p:nvPr>
        </p:nvSpPr>
        <p:spPr>
          <a:xfrm>
            <a:off x="457200" y="2139950"/>
            <a:ext cx="8229600" cy="4525963"/>
          </a:xfrm>
        </p:spPr>
        <p:txBody>
          <a:bodyPr/>
          <a:lstStyle/>
          <a:p>
            <a:pPr marL="0" indent="0" eaLnBrk="1" hangingPunct="1">
              <a:buFont typeface="Arial" panose="020B0604020202020204" pitchFamily="34" charset="0"/>
              <a:buNone/>
            </a:pPr>
            <a:r>
              <a:rPr lang="en-AU" altLang="en-US" sz="4000" dirty="0" smtClean="0">
                <a:solidFill>
                  <a:srgbClr val="272727"/>
                </a:solidFill>
              </a:rPr>
              <a:t>A) the new Leader</a:t>
            </a:r>
          </a:p>
          <a:p>
            <a:pPr marL="0" indent="0" eaLnBrk="1" hangingPunct="1">
              <a:buFont typeface="Arial" panose="020B0604020202020204" pitchFamily="34" charset="0"/>
              <a:buNone/>
            </a:pPr>
            <a:r>
              <a:rPr lang="en-AU" altLang="en-US" sz="4000" dirty="0" smtClean="0">
                <a:solidFill>
                  <a:srgbClr val="272727"/>
                </a:solidFill>
              </a:rPr>
              <a:t>B) the District</a:t>
            </a:r>
          </a:p>
          <a:p>
            <a:pPr marL="0" indent="0" eaLnBrk="1" hangingPunct="1">
              <a:buFont typeface="Arial" panose="020B0604020202020204" pitchFamily="34" charset="0"/>
              <a:buNone/>
            </a:pPr>
            <a:r>
              <a:rPr lang="en-AU" altLang="en-US" sz="4000" dirty="0" smtClean="0">
                <a:solidFill>
                  <a:srgbClr val="272727"/>
                </a:solidFill>
              </a:rPr>
              <a:t>C) the Region</a:t>
            </a:r>
          </a:p>
          <a:p>
            <a:pPr marL="0" indent="0" eaLnBrk="1" hangingPunct="1">
              <a:buFont typeface="Arial" panose="020B0604020202020204" pitchFamily="34" charset="0"/>
              <a:buNone/>
            </a:pPr>
            <a:r>
              <a:rPr lang="en-AU" altLang="en-US" sz="4000" dirty="0" smtClean="0">
                <a:solidFill>
                  <a:srgbClr val="272727"/>
                </a:solidFill>
              </a:rPr>
              <a:t>D) nowhere</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5" y="1087438"/>
            <a:ext cx="8229600" cy="4525962"/>
          </a:xfrm>
        </p:spPr>
        <p:txBody>
          <a:bodyPr/>
          <a:lstStyle/>
          <a:p>
            <a:pPr marL="0" indent="0">
              <a:buFont typeface="Arial" charset="0"/>
              <a:buNone/>
              <a:defRPr/>
            </a:pPr>
            <a:r>
              <a:rPr lang="en-AU" sz="4000" b="1" dirty="0">
                <a:solidFill>
                  <a:srgbClr val="990033"/>
                </a:solidFill>
              </a:rPr>
              <a:t>Procedures</a:t>
            </a:r>
            <a:endParaRPr lang="en-AU" sz="4000" dirty="0"/>
          </a:p>
          <a:p>
            <a:pPr marL="457200" indent="-457200">
              <a:defRPr/>
            </a:pPr>
            <a:r>
              <a:rPr lang="en-AU" sz="3600" dirty="0">
                <a:solidFill>
                  <a:schemeClr val="tx1"/>
                </a:solidFill>
              </a:rPr>
              <a:t>Induction</a:t>
            </a:r>
          </a:p>
          <a:p>
            <a:pPr marL="457200" indent="-457200">
              <a:defRPr/>
            </a:pPr>
            <a:r>
              <a:rPr lang="en-AU" sz="3600" dirty="0">
                <a:solidFill>
                  <a:schemeClr val="tx1"/>
                </a:solidFill>
              </a:rPr>
              <a:t>Meetings – DM/RM, District/Region, Learning Partner</a:t>
            </a:r>
          </a:p>
          <a:p>
            <a:pPr marL="457200" indent="-457200">
              <a:defRPr/>
            </a:pPr>
            <a:r>
              <a:rPr lang="en-AU" sz="3600" dirty="0">
                <a:solidFill>
                  <a:schemeClr val="tx1"/>
                </a:solidFill>
              </a:rPr>
              <a:t>Training – webinar, induction, </a:t>
            </a:r>
            <a:r>
              <a:rPr lang="en-AU" sz="3600" dirty="0" smtClean="0">
                <a:solidFill>
                  <a:schemeClr val="tx1"/>
                </a:solidFill>
              </a:rPr>
              <a:t>          First  </a:t>
            </a:r>
            <a:r>
              <a:rPr lang="en-AU" sz="3600" dirty="0">
                <a:solidFill>
                  <a:schemeClr val="tx1"/>
                </a:solidFill>
              </a:rPr>
              <a:t>Aid, State training</a:t>
            </a:r>
          </a:p>
          <a:p>
            <a:pPr marL="457200" indent="-457200">
              <a:defRPr/>
            </a:pPr>
            <a:r>
              <a:rPr lang="en-AU" sz="3600" dirty="0">
                <a:solidFill>
                  <a:schemeClr val="tx1"/>
                </a:solidFill>
              </a:rPr>
              <a:t>Completion of passport activities</a:t>
            </a:r>
          </a:p>
          <a:p>
            <a:pPr marL="0" indent="0">
              <a:buFont typeface="Arial" charset="0"/>
              <a:buNone/>
              <a:defRPr/>
            </a:pPr>
            <a:endParaRPr lang="en-AU" dirty="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8388" y="544513"/>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114072" y="834571"/>
            <a:ext cx="8229600" cy="4525963"/>
          </a:xfrm>
        </p:spPr>
        <p:txBody>
          <a:bodyPr/>
          <a:lstStyle/>
          <a:p>
            <a:pPr marL="0" indent="0">
              <a:buFont typeface="Arial" panose="020B0604020202020204" pitchFamily="34" charset="0"/>
              <a:buNone/>
            </a:pPr>
            <a:r>
              <a:rPr lang="en-AU" altLang="en-US" sz="3600" dirty="0" smtClean="0">
                <a:solidFill>
                  <a:schemeClr val="tx1"/>
                </a:solidFill>
              </a:rPr>
              <a:t>B) The District (UL/AUL)</a:t>
            </a:r>
          </a:p>
          <a:p>
            <a:pPr marL="0" indent="0">
              <a:buNone/>
            </a:pPr>
            <a:r>
              <a:rPr lang="en-AU" sz="3600" dirty="0">
                <a:solidFill>
                  <a:srgbClr val="272727"/>
                </a:solidFill>
              </a:rPr>
              <a:t>Note: She may also be appointed to the Region or State in some circumstances</a:t>
            </a:r>
            <a:endParaRPr lang="en-GB" sz="3600" dirty="0">
              <a:solidFill>
                <a:schemeClr val="tx1"/>
              </a:solidFill>
            </a:endParaRPr>
          </a:p>
          <a:p>
            <a:pPr marL="0" indent="0">
              <a:buFont typeface="Arial" panose="020B0604020202020204" pitchFamily="34" charset="0"/>
              <a:buNone/>
            </a:pPr>
            <a:endParaRPr lang="en-AU" altLang="en-US" sz="3600" dirty="0" smtClean="0">
              <a:solidFill>
                <a:schemeClr val="tx1"/>
              </a:solidFill>
            </a:endParaRPr>
          </a:p>
          <a:p>
            <a:pPr marL="0" indent="0">
              <a:buFont typeface="Arial" panose="020B0604020202020204" pitchFamily="34" charset="0"/>
              <a:buNone/>
            </a:pPr>
            <a:r>
              <a:rPr lang="en-AU" altLang="en-US" sz="3600" dirty="0" smtClean="0">
                <a:solidFill>
                  <a:schemeClr val="tx1"/>
                </a:solidFill>
              </a:rPr>
              <a:t>C) The Region (DM)</a:t>
            </a:r>
            <a:endParaRPr lang="en-GB" altLang="en-US" sz="3600" dirty="0" smtClean="0">
              <a:solidFill>
                <a:schemeClr val="tx1"/>
              </a:solidFill>
            </a:endParaRPr>
          </a:p>
        </p:txBody>
      </p:sp>
      <p:pic>
        <p:nvPicPr>
          <p:cNvPr id="552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7178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3600" dirty="0" smtClean="0">
                <a:latin typeface="Arial" charset="0"/>
                <a:cs typeface="Arial" charset="0"/>
              </a:rPr>
              <a:t>What is the </a:t>
            </a:r>
            <a:r>
              <a:rPr lang="en-AU" sz="3600" dirty="0" smtClean="0">
                <a:latin typeface="Arial" charset="0"/>
                <a:cs typeface="Arial" charset="0"/>
              </a:rPr>
              <a:t>main </a:t>
            </a:r>
            <a:r>
              <a:rPr lang="en-AU" sz="3600" dirty="0" smtClean="0">
                <a:latin typeface="Arial" charset="0"/>
                <a:cs typeface="Arial" charset="0"/>
              </a:rPr>
              <a:t>purpose </a:t>
            </a:r>
            <a:r>
              <a:rPr lang="en-AU" sz="3600" dirty="0" smtClean="0">
                <a:latin typeface="Arial" charset="0"/>
                <a:cs typeface="Arial" charset="0"/>
              </a:rPr>
              <a:t>of the Learning Partner role?</a:t>
            </a:r>
            <a:endParaRPr lang="en-GB" sz="3600" dirty="0" smtClean="0">
              <a:latin typeface="Arial" charset="0"/>
              <a:cs typeface="Arial" charset="0"/>
            </a:endParaRPr>
          </a:p>
        </p:txBody>
      </p:sp>
      <p:sp>
        <p:nvSpPr>
          <p:cNvPr id="56323" name="Content Placeholder 2"/>
          <p:cNvSpPr>
            <a:spLocks noGrp="1"/>
          </p:cNvSpPr>
          <p:nvPr>
            <p:ph idx="1"/>
          </p:nvPr>
        </p:nvSpPr>
        <p:spPr>
          <a:xfrm>
            <a:off x="263525" y="1782763"/>
            <a:ext cx="8229600" cy="4708525"/>
          </a:xfrm>
        </p:spPr>
        <p:txBody>
          <a:bodyPr/>
          <a:lstStyle/>
          <a:p>
            <a:pPr marL="0" indent="0">
              <a:buFont typeface="Arial" panose="020B0604020202020204" pitchFamily="34" charset="0"/>
              <a:buNone/>
            </a:pPr>
            <a:r>
              <a:rPr lang="en-AU" altLang="en-US" sz="3600" dirty="0" smtClean="0">
                <a:solidFill>
                  <a:srgbClr val="272727"/>
                </a:solidFill>
              </a:rPr>
              <a:t>A) Optimise learning and quality </a:t>
            </a:r>
            <a:r>
              <a:rPr lang="en-AU" altLang="en-US" sz="3600" dirty="0">
                <a:solidFill>
                  <a:srgbClr val="272727"/>
                </a:solidFill>
              </a:rPr>
              <a:t>a</a:t>
            </a:r>
            <a:r>
              <a:rPr lang="en-AU" altLang="en-US" sz="3600" dirty="0" smtClean="0">
                <a:solidFill>
                  <a:srgbClr val="272727"/>
                </a:solidFill>
              </a:rPr>
              <a:t>ssurance</a:t>
            </a:r>
          </a:p>
          <a:p>
            <a:pPr marL="0" indent="0">
              <a:buFont typeface="Arial" panose="020B0604020202020204" pitchFamily="34" charset="0"/>
              <a:buNone/>
            </a:pPr>
            <a:r>
              <a:rPr lang="en-AU" altLang="en-US" sz="3600" dirty="0" smtClean="0">
                <a:solidFill>
                  <a:srgbClr val="272727"/>
                </a:solidFill>
              </a:rPr>
              <a:t>B) To guide the new Leader or Manager through the passport</a:t>
            </a:r>
          </a:p>
          <a:p>
            <a:pPr marL="0" indent="0">
              <a:buFont typeface="Arial" panose="020B0604020202020204" pitchFamily="34" charset="0"/>
              <a:buNone/>
            </a:pPr>
            <a:r>
              <a:rPr lang="en-AU" altLang="en-US" sz="3600" dirty="0" smtClean="0">
                <a:solidFill>
                  <a:srgbClr val="272727"/>
                </a:solidFill>
              </a:rPr>
              <a:t>C) To attend every meeting to ensure   a good program</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457200" y="825500"/>
            <a:ext cx="8229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4000" dirty="0">
                <a:solidFill>
                  <a:srgbClr val="272727"/>
                </a:solidFill>
                <a:latin typeface="Calibri" panose="020F0502020204030204" pitchFamily="34" charset="0"/>
              </a:rPr>
              <a:t>A) Optimise </a:t>
            </a:r>
            <a:r>
              <a:rPr lang="en-AU" altLang="en-US" sz="4000" dirty="0" smtClean="0">
                <a:solidFill>
                  <a:srgbClr val="272727"/>
                </a:solidFill>
                <a:latin typeface="Calibri" panose="020F0502020204030204" pitchFamily="34" charset="0"/>
              </a:rPr>
              <a:t>learning </a:t>
            </a:r>
            <a:r>
              <a:rPr lang="en-AU" altLang="en-US" sz="4000" dirty="0">
                <a:solidFill>
                  <a:srgbClr val="272727"/>
                </a:solidFill>
                <a:latin typeface="Calibri" panose="020F0502020204030204" pitchFamily="34" charset="0"/>
              </a:rPr>
              <a:t>and </a:t>
            </a:r>
            <a:r>
              <a:rPr lang="en-AU" altLang="en-US" sz="4000" dirty="0" smtClean="0">
                <a:solidFill>
                  <a:srgbClr val="272727"/>
                </a:solidFill>
                <a:latin typeface="Calibri" panose="020F0502020204030204" pitchFamily="34" charset="0"/>
              </a:rPr>
              <a:t>quality assurance</a:t>
            </a:r>
            <a:endParaRPr lang="en-AU" altLang="en-US" sz="4000" dirty="0">
              <a:solidFill>
                <a:srgbClr val="272727"/>
              </a:solidFill>
              <a:latin typeface="Calibri" panose="020F0502020204030204" pitchFamily="34" charset="0"/>
            </a:endParaRPr>
          </a:p>
        </p:txBody>
      </p:sp>
      <p:pic>
        <p:nvPicPr>
          <p:cNvPr id="573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927350"/>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t>What is the first </a:t>
            </a:r>
            <a:r>
              <a:rPr lang="en-AU" sz="4400" dirty="0" smtClean="0"/>
              <a:t>task </a:t>
            </a:r>
            <a:r>
              <a:rPr lang="en-AU" sz="4400" dirty="0" smtClean="0"/>
              <a:t>the Learning Partner does for the NYQ Leader/Manager</a:t>
            </a:r>
            <a:endParaRPr lang="en-GB" sz="4400" dirty="0"/>
          </a:p>
        </p:txBody>
      </p:sp>
      <p:sp>
        <p:nvSpPr>
          <p:cNvPr id="58371" name="Content Placeholder 2"/>
          <p:cNvSpPr>
            <a:spLocks noGrp="1"/>
          </p:cNvSpPr>
          <p:nvPr>
            <p:ph idx="1"/>
          </p:nvPr>
        </p:nvSpPr>
        <p:spPr>
          <a:xfrm>
            <a:off x="249238" y="2819400"/>
            <a:ext cx="8229600" cy="3889375"/>
          </a:xfrm>
        </p:spPr>
        <p:txBody>
          <a:bodyPr/>
          <a:lstStyle/>
          <a:p>
            <a:pPr marL="0" indent="0">
              <a:buFont typeface="Arial" panose="020B0604020202020204" pitchFamily="34" charset="0"/>
              <a:buNone/>
            </a:pPr>
            <a:r>
              <a:rPr lang="en-AU" altLang="en-US" sz="3600" smtClean="0">
                <a:solidFill>
                  <a:srgbClr val="272727"/>
                </a:solidFill>
              </a:rPr>
              <a:t>A) Fill in the Induction Form</a:t>
            </a:r>
          </a:p>
          <a:p>
            <a:pPr marL="0" indent="0">
              <a:buFont typeface="Arial" panose="020B0604020202020204" pitchFamily="34" charset="0"/>
              <a:buNone/>
            </a:pPr>
            <a:r>
              <a:rPr lang="en-AU" altLang="en-US" sz="3600" smtClean="0">
                <a:solidFill>
                  <a:srgbClr val="272727"/>
                </a:solidFill>
              </a:rPr>
              <a:t>B) Design the Learning Plan</a:t>
            </a:r>
          </a:p>
          <a:p>
            <a:pPr marL="0" indent="0">
              <a:buFont typeface="Arial" panose="020B0604020202020204" pitchFamily="34" charset="0"/>
              <a:buNone/>
            </a:pPr>
            <a:r>
              <a:rPr lang="en-AU" altLang="en-US" sz="3600" smtClean="0">
                <a:solidFill>
                  <a:srgbClr val="272727"/>
                </a:solidFill>
              </a:rPr>
              <a:t>C) Have a cup of tea</a:t>
            </a:r>
            <a:endParaRPr lang="en-GB" altLang="en-US" sz="3600" smtClean="0">
              <a:solidFill>
                <a:srgbClr val="272727"/>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47688"/>
            <a:ext cx="8229600" cy="4525962"/>
          </a:xfrm>
        </p:spPr>
        <p:txBody>
          <a:bodyPr/>
          <a:lstStyle/>
          <a:p>
            <a:pPr marL="0" indent="0">
              <a:buFont typeface="Arial" charset="0"/>
              <a:buNone/>
              <a:defRPr/>
            </a:pPr>
            <a:r>
              <a:rPr lang="en-AU" sz="4400" dirty="0" smtClean="0">
                <a:solidFill>
                  <a:srgbClr val="272727"/>
                </a:solidFill>
              </a:rPr>
              <a:t>B) Design the Learning Plan</a:t>
            </a:r>
          </a:p>
          <a:p>
            <a:pPr>
              <a:buFont typeface="Arial" charset="0"/>
              <a:buChar char="•"/>
              <a:defRPr/>
            </a:pPr>
            <a:endParaRPr lang="en-GB" dirty="0"/>
          </a:p>
        </p:txBody>
      </p:sp>
      <p:pic>
        <p:nvPicPr>
          <p:cNvPr id="593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2862263"/>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t>How does the Learning Partner assess the NYQ Leader or Manager</a:t>
            </a:r>
            <a:endParaRPr lang="en-GB" sz="4400" dirty="0"/>
          </a:p>
        </p:txBody>
      </p:sp>
      <p:sp>
        <p:nvSpPr>
          <p:cNvPr id="60419" name="Content Placeholder 2"/>
          <p:cNvSpPr>
            <a:spLocks noGrp="1"/>
          </p:cNvSpPr>
          <p:nvPr>
            <p:ph idx="1"/>
          </p:nvPr>
        </p:nvSpPr>
        <p:spPr>
          <a:xfrm>
            <a:off x="290513" y="2490788"/>
            <a:ext cx="8229600" cy="4525962"/>
          </a:xfrm>
        </p:spPr>
        <p:txBody>
          <a:bodyPr/>
          <a:lstStyle/>
          <a:p>
            <a:pPr marL="0" indent="0">
              <a:buFont typeface="Arial" panose="020B0604020202020204" pitchFamily="34" charset="0"/>
              <a:buNone/>
            </a:pPr>
            <a:r>
              <a:rPr lang="en-AU" altLang="en-US" sz="3200" dirty="0" smtClean="0">
                <a:solidFill>
                  <a:srgbClr val="272727"/>
                </a:solidFill>
              </a:rPr>
              <a:t>A) By being there every meeting</a:t>
            </a:r>
          </a:p>
          <a:p>
            <a:pPr marL="0" indent="0">
              <a:buFont typeface="Arial" panose="020B0604020202020204" pitchFamily="34" charset="0"/>
              <a:buNone/>
            </a:pPr>
            <a:r>
              <a:rPr lang="en-AU" altLang="en-US" sz="3200" dirty="0" smtClean="0">
                <a:solidFill>
                  <a:srgbClr val="272727"/>
                </a:solidFill>
              </a:rPr>
              <a:t>B) By reviewing the Passport and doing the reflection exercises with the NYQ Leader or Manager</a:t>
            </a:r>
          </a:p>
          <a:p>
            <a:pPr marL="0" indent="0">
              <a:buFont typeface="Arial" panose="020B0604020202020204" pitchFamily="34" charset="0"/>
              <a:buNone/>
            </a:pPr>
            <a:r>
              <a:rPr lang="en-AU" altLang="en-US" sz="3200" dirty="0" smtClean="0">
                <a:solidFill>
                  <a:srgbClr val="272727"/>
                </a:solidFill>
              </a:rPr>
              <a:t>C) Taking the word of the other Leaders working with her</a:t>
            </a:r>
            <a:endParaRPr lang="en-GB" altLang="en-US" sz="3200" dirty="0" smtClean="0">
              <a:solidFill>
                <a:srgbClr val="272727"/>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07988"/>
            <a:ext cx="8229600" cy="4525962"/>
          </a:xfrm>
        </p:spPr>
        <p:txBody>
          <a:bodyPr/>
          <a:lstStyle/>
          <a:p>
            <a:pPr>
              <a:buFont typeface="Arial" charset="0"/>
              <a:buNone/>
              <a:defRPr/>
            </a:pPr>
            <a:endParaRPr lang="en-AU" sz="4000" dirty="0" smtClean="0"/>
          </a:p>
          <a:p>
            <a:pPr marL="0" indent="0">
              <a:buFont typeface="Arial" charset="0"/>
              <a:buNone/>
              <a:defRPr/>
            </a:pPr>
            <a:r>
              <a:rPr lang="en-AU" sz="4000" dirty="0" smtClean="0">
                <a:solidFill>
                  <a:srgbClr val="272727"/>
                </a:solidFill>
              </a:rPr>
              <a:t>B) By reviewing the Passport and doing the reflection exercises with the NYQ Leader or Manager</a:t>
            </a:r>
          </a:p>
          <a:p>
            <a:pPr>
              <a:buFont typeface="Arial" charset="0"/>
              <a:buChar char="•"/>
              <a:defRPr/>
            </a:pPr>
            <a:endParaRPr lang="en-GB" sz="4000" dirty="0"/>
          </a:p>
        </p:txBody>
      </p:sp>
      <p:pic>
        <p:nvPicPr>
          <p:cNvPr id="614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3425825"/>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3" y="274638"/>
            <a:ext cx="8229600" cy="1143000"/>
          </a:xfrm>
        </p:spPr>
        <p:txBody>
          <a:bodyPr>
            <a:normAutofit fontScale="90000"/>
          </a:bodyPr>
          <a:lstStyle/>
          <a:p>
            <a:pPr>
              <a:defRPr/>
            </a:pPr>
            <a:r>
              <a:rPr lang="en-AU" sz="4400" dirty="0" smtClean="0"/>
              <a:t>Where can the PD for the Learning Partner be found?</a:t>
            </a:r>
            <a:endParaRPr lang="en-GB" sz="4400" dirty="0"/>
          </a:p>
        </p:txBody>
      </p:sp>
      <p:sp>
        <p:nvSpPr>
          <p:cNvPr id="62467" name="Content Placeholder 2"/>
          <p:cNvSpPr>
            <a:spLocks noGrp="1"/>
          </p:cNvSpPr>
          <p:nvPr>
            <p:ph idx="1"/>
          </p:nvPr>
        </p:nvSpPr>
        <p:spPr>
          <a:xfrm>
            <a:off x="290513" y="2057400"/>
            <a:ext cx="8229600" cy="4525963"/>
          </a:xfrm>
        </p:spPr>
        <p:txBody>
          <a:bodyPr/>
          <a:lstStyle/>
          <a:p>
            <a:pPr marL="0" indent="0">
              <a:buFont typeface="Arial" panose="020B0604020202020204" pitchFamily="34" charset="0"/>
              <a:buNone/>
            </a:pPr>
            <a:r>
              <a:rPr lang="en-AU" altLang="en-US" sz="3600" dirty="0" smtClean="0">
                <a:solidFill>
                  <a:srgbClr val="272727"/>
                </a:solidFill>
              </a:rPr>
              <a:t>A) On the GGA website</a:t>
            </a:r>
          </a:p>
          <a:p>
            <a:pPr marL="0" indent="0">
              <a:buFont typeface="Arial" panose="020B0604020202020204" pitchFamily="34" charset="0"/>
              <a:buNone/>
            </a:pPr>
            <a:r>
              <a:rPr lang="en-AU" altLang="en-US" sz="3600" dirty="0" smtClean="0">
                <a:solidFill>
                  <a:srgbClr val="272727"/>
                </a:solidFill>
              </a:rPr>
              <a:t>B) With the District Manager</a:t>
            </a:r>
          </a:p>
          <a:p>
            <a:pPr marL="0" indent="0">
              <a:buFont typeface="Arial" panose="020B0604020202020204" pitchFamily="34" charset="0"/>
              <a:buNone/>
            </a:pPr>
            <a:r>
              <a:rPr lang="en-AU" altLang="en-US" sz="3600" dirty="0" smtClean="0">
                <a:solidFill>
                  <a:srgbClr val="272727"/>
                </a:solidFill>
              </a:rPr>
              <a:t>C) In the Passport Guidance Notes</a:t>
            </a:r>
          </a:p>
          <a:p>
            <a:pPr marL="0" indent="0">
              <a:buFont typeface="Arial" panose="020B0604020202020204" pitchFamily="34" charset="0"/>
              <a:buNone/>
            </a:pPr>
            <a:r>
              <a:rPr lang="en-AU" altLang="en-US" sz="3600" dirty="0" smtClean="0">
                <a:solidFill>
                  <a:srgbClr val="272727"/>
                </a:solidFill>
              </a:rPr>
              <a:t>D) </a:t>
            </a:r>
            <a:r>
              <a:rPr lang="en-AU" altLang="en-US" sz="3600" dirty="0" smtClean="0">
                <a:solidFill>
                  <a:srgbClr val="272727"/>
                </a:solidFill>
              </a:rPr>
              <a:t>On</a:t>
            </a:r>
            <a:r>
              <a:rPr lang="en-AU" altLang="en-US" sz="3600" dirty="0" smtClean="0">
                <a:solidFill>
                  <a:srgbClr val="272727"/>
                </a:solidFill>
              </a:rPr>
              <a:t> Guide Lines website</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57200" y="422275"/>
            <a:ext cx="8229600" cy="4525963"/>
          </a:xfrm>
        </p:spPr>
        <p:txBody>
          <a:bodyPr/>
          <a:lstStyle/>
          <a:p>
            <a:pPr marL="0" indent="0">
              <a:buFont typeface="Arial" panose="020B0604020202020204" pitchFamily="34" charset="0"/>
              <a:buNone/>
            </a:pPr>
            <a:r>
              <a:rPr lang="en-AU" altLang="en-US" sz="4000" dirty="0" smtClean="0">
                <a:solidFill>
                  <a:srgbClr val="272727"/>
                </a:solidFill>
              </a:rPr>
              <a:t>C) In the Passport Guidance Notes</a:t>
            </a:r>
            <a:endParaRPr lang="en-GB" altLang="en-US" sz="4000" dirty="0" smtClean="0">
              <a:solidFill>
                <a:srgbClr val="272727"/>
              </a:solidFill>
            </a:endParaRPr>
          </a:p>
          <a:p>
            <a:pPr marL="0" indent="0">
              <a:buFont typeface="Arial" panose="020B0604020202020204" pitchFamily="34" charset="0"/>
              <a:buNone/>
            </a:pPr>
            <a:r>
              <a:rPr lang="en-AU" altLang="en-US" sz="4000" dirty="0" smtClean="0">
                <a:solidFill>
                  <a:srgbClr val="272727"/>
                </a:solidFill>
              </a:rPr>
              <a:t>                    </a:t>
            </a:r>
          </a:p>
          <a:p>
            <a:pPr marL="0" indent="0">
              <a:buFont typeface="Arial" panose="020B0604020202020204" pitchFamily="34" charset="0"/>
              <a:buNone/>
            </a:pPr>
            <a:endParaRPr lang="en-AU" altLang="en-US" sz="4000" dirty="0" smtClean="0">
              <a:solidFill>
                <a:srgbClr val="272727"/>
              </a:solidFill>
            </a:endParaRPr>
          </a:p>
          <a:p>
            <a:pPr marL="0" indent="0">
              <a:buFont typeface="Arial" panose="020B0604020202020204" pitchFamily="34" charset="0"/>
              <a:buNone/>
            </a:pPr>
            <a:r>
              <a:rPr lang="en-AU" altLang="en-US" sz="4000" dirty="0" smtClean="0">
                <a:solidFill>
                  <a:srgbClr val="272727"/>
                </a:solidFill>
              </a:rPr>
              <a:t>D) </a:t>
            </a:r>
            <a:r>
              <a:rPr lang="en-AU" altLang="en-US" sz="4000" dirty="0" smtClean="0">
                <a:solidFill>
                  <a:srgbClr val="272727"/>
                </a:solidFill>
              </a:rPr>
              <a:t>Guide Lines website</a:t>
            </a:r>
            <a:endParaRPr lang="en-GB" altLang="en-US" sz="4000" dirty="0" smtClean="0">
              <a:solidFill>
                <a:srgbClr val="272727"/>
              </a:solidFill>
            </a:endParaRPr>
          </a:p>
        </p:txBody>
      </p:sp>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4044950"/>
            <a:ext cx="178911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168400"/>
            <a:ext cx="8229600" cy="1982788"/>
          </a:xfrm>
        </p:spPr>
        <p:txBody>
          <a:bodyPr/>
          <a:lstStyle/>
          <a:p>
            <a:r>
              <a:rPr lang="en-AU" altLang="en-US" smtClean="0"/>
              <a:t>What resources might the Learning Partner need access to?</a:t>
            </a:r>
            <a:endParaRPr lang="en-GB" altLang="en-US" smtClean="0"/>
          </a:p>
        </p:txBody>
      </p:sp>
      <p:pic>
        <p:nvPicPr>
          <p:cNvPr id="645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846388"/>
            <a:ext cx="3392488"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z="6000" smtClean="0"/>
              <a:t>Learning Partner Role</a:t>
            </a:r>
          </a:p>
        </p:txBody>
      </p:sp>
      <p:pic>
        <p:nvPicPr>
          <p:cNvPr id="102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0" y="1563688"/>
            <a:ext cx="3492500" cy="34925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3675" y="731838"/>
            <a:ext cx="8229600" cy="5851525"/>
          </a:xfrm>
        </p:spPr>
        <p:txBody>
          <a:bodyPr/>
          <a:lstStyle/>
          <a:p>
            <a:pPr>
              <a:buFont typeface="Arial" charset="0"/>
              <a:buChar char="•"/>
              <a:defRPr/>
            </a:pPr>
            <a:r>
              <a:rPr lang="en-AU" sz="3200" dirty="0" smtClean="0">
                <a:solidFill>
                  <a:srgbClr val="272727"/>
                </a:solidFill>
              </a:rPr>
              <a:t>The Leaders Handbook</a:t>
            </a:r>
          </a:p>
          <a:p>
            <a:pPr>
              <a:buFont typeface="Arial" charset="0"/>
              <a:buChar char="•"/>
              <a:defRPr/>
            </a:pPr>
            <a:r>
              <a:rPr lang="en-AU" sz="3200" dirty="0" smtClean="0">
                <a:solidFill>
                  <a:srgbClr val="272727"/>
                </a:solidFill>
              </a:rPr>
              <a:t>The Managers Handbook (GGA website)</a:t>
            </a:r>
          </a:p>
          <a:p>
            <a:pPr>
              <a:buFont typeface="Arial" charset="0"/>
              <a:buChar char="•"/>
              <a:defRPr/>
            </a:pPr>
            <a:r>
              <a:rPr lang="en-AU" sz="3200" dirty="0" smtClean="0">
                <a:solidFill>
                  <a:srgbClr val="272727"/>
                </a:solidFill>
              </a:rPr>
              <a:t>The Guide Handbooks</a:t>
            </a:r>
          </a:p>
          <a:p>
            <a:pPr>
              <a:buFont typeface="Arial" charset="0"/>
              <a:buChar char="•"/>
              <a:defRPr/>
            </a:pPr>
            <a:r>
              <a:rPr lang="en-AU" sz="3200" dirty="0" smtClean="0">
                <a:solidFill>
                  <a:srgbClr val="272727"/>
                </a:solidFill>
              </a:rPr>
              <a:t>District, Region, State and National calendars</a:t>
            </a:r>
          </a:p>
          <a:p>
            <a:pPr>
              <a:buFont typeface="Arial" charset="0"/>
              <a:buChar char="•"/>
              <a:defRPr/>
            </a:pPr>
            <a:r>
              <a:rPr lang="en-AU" sz="3200" dirty="0" smtClean="0">
                <a:solidFill>
                  <a:srgbClr val="272727"/>
                </a:solidFill>
              </a:rPr>
              <a:t>List of all key contacts in the District</a:t>
            </a:r>
          </a:p>
          <a:p>
            <a:pPr>
              <a:buFont typeface="Arial" charset="0"/>
              <a:buChar char="•"/>
              <a:defRPr/>
            </a:pPr>
            <a:r>
              <a:rPr lang="en-AU" sz="3200" dirty="0" smtClean="0">
                <a:solidFill>
                  <a:srgbClr val="272727"/>
                </a:solidFill>
              </a:rPr>
              <a:t>List of all Region and State appointments</a:t>
            </a:r>
          </a:p>
          <a:p>
            <a:pPr>
              <a:buFont typeface="Arial" charset="0"/>
              <a:buChar char="•"/>
              <a:defRPr/>
            </a:pPr>
            <a:r>
              <a:rPr lang="en-AU" sz="3200" dirty="0" smtClean="0">
                <a:solidFill>
                  <a:srgbClr val="272727"/>
                </a:solidFill>
              </a:rPr>
              <a:t>Dates of any scheduled District meetings</a:t>
            </a:r>
          </a:p>
          <a:p>
            <a:pPr>
              <a:buFont typeface="Arial" charset="0"/>
              <a:buChar char="•"/>
              <a:defRPr/>
            </a:pPr>
            <a:r>
              <a:rPr lang="en-AU" sz="3200" dirty="0" smtClean="0">
                <a:solidFill>
                  <a:srgbClr val="272727"/>
                </a:solidFill>
              </a:rPr>
              <a:t>Guide Lines </a:t>
            </a:r>
            <a:r>
              <a:rPr lang="en-AU" sz="3200" dirty="0" smtClean="0">
                <a:solidFill>
                  <a:srgbClr val="272727"/>
                </a:solidFill>
              </a:rPr>
              <a:t>and GGA website</a:t>
            </a:r>
          </a:p>
          <a:p>
            <a:pPr>
              <a:buFont typeface="Arial" charset="0"/>
              <a:buChar char="•"/>
              <a:defRPr/>
            </a:pPr>
            <a:endParaRPr lang="en-GB" sz="4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3" y="300038"/>
            <a:ext cx="8229600" cy="1143000"/>
          </a:xfrm>
        </p:spPr>
        <p:txBody>
          <a:bodyPr>
            <a:normAutofit fontScale="90000"/>
          </a:bodyPr>
          <a:lstStyle/>
          <a:p>
            <a:pPr>
              <a:defRPr/>
            </a:pPr>
            <a:r>
              <a:rPr lang="en-AU" dirty="0" smtClean="0"/>
              <a:t>Where can you find what the </a:t>
            </a:r>
            <a:br>
              <a:rPr lang="en-AU" dirty="0" smtClean="0"/>
            </a:br>
            <a:r>
              <a:rPr lang="en-AU" dirty="0" smtClean="0"/>
              <a:t>major tasks are for the Learning Partner?</a:t>
            </a:r>
            <a:endParaRPr lang="en-GB" dirty="0"/>
          </a:p>
        </p:txBody>
      </p:sp>
      <p:sp>
        <p:nvSpPr>
          <p:cNvPr id="5" name="Content Placeholder 2"/>
          <p:cNvSpPr>
            <a:spLocks noGrp="1"/>
          </p:cNvSpPr>
          <p:nvPr>
            <p:ph idx="1"/>
          </p:nvPr>
        </p:nvSpPr>
        <p:spPr>
          <a:xfrm>
            <a:off x="0" y="2432050"/>
            <a:ext cx="8229600" cy="4525963"/>
          </a:xfrm>
        </p:spPr>
        <p:txBody>
          <a:bodyPr/>
          <a:lstStyle/>
          <a:p>
            <a:pPr marL="0" indent="0">
              <a:buFont typeface="Arial" charset="0"/>
              <a:buNone/>
              <a:defRPr/>
            </a:pPr>
            <a:r>
              <a:rPr lang="en-AU" sz="4000" dirty="0" smtClean="0">
                <a:solidFill>
                  <a:srgbClr val="272727"/>
                </a:solidFill>
              </a:rPr>
              <a:t>A) Ask your Region L&amp;D Advisor</a:t>
            </a:r>
          </a:p>
          <a:p>
            <a:pPr marL="720725" indent="-720725">
              <a:buFont typeface="Arial" charset="0"/>
              <a:buNone/>
              <a:defRPr/>
            </a:pPr>
            <a:r>
              <a:rPr lang="en-AU" sz="4000" dirty="0" smtClean="0">
                <a:solidFill>
                  <a:srgbClr val="272727"/>
                </a:solidFill>
              </a:rPr>
              <a:t>B) Ask your state office to send you a copy</a:t>
            </a:r>
          </a:p>
          <a:p>
            <a:pPr marL="720725" indent="-720725">
              <a:buFont typeface="Arial" charset="0"/>
              <a:buNone/>
              <a:defRPr/>
            </a:pPr>
            <a:r>
              <a:rPr lang="en-AU" sz="4000" dirty="0" smtClean="0">
                <a:solidFill>
                  <a:srgbClr val="272727"/>
                </a:solidFill>
              </a:rPr>
              <a:t>C) Passport Guidance notes </a:t>
            </a:r>
            <a:endParaRPr lang="en-GB" sz="4000" dirty="0">
              <a:solidFill>
                <a:srgbClr val="272727"/>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3525" y="1627188"/>
            <a:ext cx="8229600" cy="4525962"/>
          </a:xfrm>
        </p:spPr>
        <p:txBody>
          <a:bodyPr/>
          <a:lstStyle/>
          <a:p>
            <a:pPr marL="0" indent="0">
              <a:buFont typeface="Arial" charset="0"/>
              <a:buNone/>
              <a:defRPr/>
            </a:pPr>
            <a:r>
              <a:rPr lang="en-AU" sz="4000" dirty="0" smtClean="0">
                <a:solidFill>
                  <a:srgbClr val="272727"/>
                </a:solidFill>
              </a:rPr>
              <a:t>C) Passport Guidance notes </a:t>
            </a:r>
            <a:endParaRPr lang="en-GB" sz="4000" dirty="0" smtClean="0">
              <a:solidFill>
                <a:srgbClr val="272727"/>
              </a:solidFill>
            </a:endParaRPr>
          </a:p>
          <a:p>
            <a:pPr>
              <a:buFont typeface="Arial" charset="0"/>
              <a:buNone/>
              <a:defRPr/>
            </a:pPr>
            <a:endParaRPr lang="en-GB" sz="4000" dirty="0"/>
          </a:p>
        </p:txBody>
      </p:sp>
      <p:pic>
        <p:nvPicPr>
          <p:cNvPr id="675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827463"/>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latin typeface="Arial" charset="0"/>
                <a:cs typeface="Arial" charset="0"/>
              </a:rPr>
              <a:t>Where do you get a copy of </a:t>
            </a:r>
            <a:br>
              <a:rPr lang="en-AU" sz="4400" dirty="0" smtClean="0">
                <a:latin typeface="Arial" charset="0"/>
                <a:cs typeface="Arial" charset="0"/>
              </a:rPr>
            </a:br>
            <a:r>
              <a:rPr lang="en-AU" sz="4400" dirty="0" smtClean="0">
                <a:latin typeface="Arial" charset="0"/>
                <a:cs typeface="Arial" charset="0"/>
              </a:rPr>
              <a:t>the Guidance notes?</a:t>
            </a:r>
            <a:endParaRPr lang="en-GB" sz="4400" dirty="0" smtClean="0">
              <a:latin typeface="Arial" charset="0"/>
              <a:cs typeface="Arial" charset="0"/>
            </a:endParaRPr>
          </a:p>
        </p:txBody>
      </p:sp>
      <p:sp>
        <p:nvSpPr>
          <p:cNvPr id="5" name="Content Placeholder 2"/>
          <p:cNvSpPr>
            <a:spLocks noGrp="1"/>
          </p:cNvSpPr>
          <p:nvPr>
            <p:ph idx="1"/>
          </p:nvPr>
        </p:nvSpPr>
        <p:spPr>
          <a:xfrm>
            <a:off x="277813" y="2057400"/>
            <a:ext cx="8229600" cy="4525963"/>
          </a:xfrm>
        </p:spPr>
        <p:txBody>
          <a:bodyPr/>
          <a:lstStyle/>
          <a:p>
            <a:pPr marL="742950" indent="-742950">
              <a:buFont typeface="Arial" charset="0"/>
              <a:buAutoNum type="alphaUcParenR"/>
              <a:defRPr/>
            </a:pPr>
            <a:r>
              <a:rPr lang="en-AU" sz="4000" dirty="0" smtClean="0">
                <a:solidFill>
                  <a:srgbClr val="272727"/>
                </a:solidFill>
              </a:rPr>
              <a:t>Ask Guide House to send a copy</a:t>
            </a:r>
          </a:p>
          <a:p>
            <a:pPr marL="742950" indent="-742950">
              <a:buFont typeface="Arial" charset="0"/>
              <a:buAutoNum type="alphaUcParenR"/>
              <a:defRPr/>
            </a:pPr>
            <a:r>
              <a:rPr lang="en-AU" sz="4000" dirty="0" smtClean="0">
                <a:solidFill>
                  <a:srgbClr val="272727"/>
                </a:solidFill>
              </a:rPr>
              <a:t>Ask your Region L&amp;D</a:t>
            </a:r>
          </a:p>
          <a:p>
            <a:pPr marL="742950" indent="-742950">
              <a:buFont typeface="Arial" charset="0"/>
              <a:buAutoNum type="alphaUcParenR"/>
              <a:defRPr/>
            </a:pPr>
            <a:r>
              <a:rPr lang="en-AU" sz="4000" dirty="0" smtClean="0">
                <a:solidFill>
                  <a:srgbClr val="272727"/>
                </a:solidFill>
              </a:rPr>
              <a:t>Download from the GGA website</a:t>
            </a:r>
          </a:p>
          <a:p>
            <a:pPr>
              <a:buFont typeface="Arial" charset="0"/>
              <a:buNone/>
              <a:defRPr/>
            </a:pPr>
            <a:endParaRPr lang="en-AU" sz="4400" dirty="0" smtClean="0"/>
          </a:p>
          <a:p>
            <a:pPr>
              <a:buFont typeface="Arial" charset="0"/>
              <a:buNone/>
              <a:defRPr/>
            </a:pPr>
            <a:endParaRPr lang="en-GB" sz="4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19113"/>
            <a:ext cx="8229600" cy="4525962"/>
          </a:xfrm>
        </p:spPr>
        <p:txBody>
          <a:bodyPr/>
          <a:lstStyle/>
          <a:p>
            <a:pPr marL="0" indent="0">
              <a:buFont typeface="Arial" charset="0"/>
              <a:buNone/>
              <a:defRPr/>
            </a:pPr>
            <a:r>
              <a:rPr lang="en-AU" sz="4000" dirty="0" smtClean="0">
                <a:solidFill>
                  <a:srgbClr val="272727"/>
                </a:solidFill>
              </a:rPr>
              <a:t>C)  Download from the GGA website</a:t>
            </a:r>
          </a:p>
          <a:p>
            <a:pPr>
              <a:buFont typeface="Arial" charset="0"/>
              <a:buChar char="•"/>
              <a:defRPr/>
            </a:pPr>
            <a:endParaRPr lang="en-GB" sz="4000" dirty="0"/>
          </a:p>
        </p:txBody>
      </p:sp>
      <p:pic>
        <p:nvPicPr>
          <p:cNvPr id="696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328453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GB" sz="6700" dirty="0"/>
              <a:t>Skills </a:t>
            </a:r>
            <a:r>
              <a:rPr lang="en-GB" sz="6700" dirty="0" smtClean="0"/>
              <a:t>needed </a:t>
            </a:r>
            <a:r>
              <a:rPr lang="en-GB" sz="6700" dirty="0"/>
              <a:t>to be an e</a:t>
            </a:r>
            <a:r>
              <a:rPr lang="en-GB" sz="6700" dirty="0" smtClean="0"/>
              <a:t>ffective </a:t>
            </a:r>
            <a:r>
              <a:rPr lang="en-GB" sz="6700" dirty="0"/>
              <a:t>Learning Partner</a:t>
            </a:r>
            <a:r>
              <a:rPr lang="en-GB" dirty="0"/>
              <a:t/>
            </a:r>
            <a:br>
              <a:rPr lang="en-GB" dirty="0"/>
            </a:br>
            <a:endParaRPr lang="en-GB" altLang="en-US" dirty="0" smtClean="0">
              <a:latin typeface="Arial" charset="0"/>
              <a:cs typeface="Arial" charset="0"/>
            </a:endParaRPr>
          </a:p>
        </p:txBody>
      </p:sp>
      <p:pic>
        <p:nvPicPr>
          <p:cNvPr id="706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2235200"/>
            <a:ext cx="32448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AU" altLang="en-US" smtClean="0"/>
              <a:t>Adult Learning Styles</a:t>
            </a:r>
            <a:endParaRPr lang="en-GB" altLang="en-US" smtClean="0"/>
          </a:p>
        </p:txBody>
      </p:sp>
      <p:sp>
        <p:nvSpPr>
          <p:cNvPr id="3" name="Content Placeholder 2"/>
          <p:cNvSpPr>
            <a:spLocks noGrp="1"/>
          </p:cNvSpPr>
          <p:nvPr>
            <p:ph idx="1"/>
          </p:nvPr>
        </p:nvSpPr>
        <p:spPr>
          <a:xfrm>
            <a:off x="457200" y="1417638"/>
            <a:ext cx="8229600" cy="4708525"/>
          </a:xfrm>
        </p:spPr>
        <p:txBody>
          <a:bodyPr/>
          <a:lstStyle/>
          <a:p>
            <a:pPr marL="0" indent="0">
              <a:buFont typeface="Arial" charset="0"/>
              <a:buNone/>
              <a:defRPr/>
            </a:pPr>
            <a:r>
              <a:rPr lang="en-GB" sz="2800" b="1" dirty="0" smtClean="0">
                <a:solidFill>
                  <a:srgbClr val="0070C0"/>
                </a:solidFill>
              </a:rPr>
              <a:t>WAGGGS Statement on Adult Learning…</a:t>
            </a:r>
          </a:p>
          <a:p>
            <a:pPr marL="0" indent="0">
              <a:buFont typeface="Arial" charset="0"/>
              <a:buNone/>
              <a:defRPr/>
            </a:pPr>
            <a:endParaRPr lang="en-GB" b="1" dirty="0" smtClean="0">
              <a:solidFill>
                <a:srgbClr val="0070C0"/>
              </a:solidFill>
            </a:endParaRPr>
          </a:p>
          <a:p>
            <a:pPr marL="0" indent="0">
              <a:spcBef>
                <a:spcPts val="0"/>
              </a:spcBef>
              <a:spcAft>
                <a:spcPts val="0"/>
              </a:spcAft>
              <a:buFont typeface="Arial" charset="0"/>
              <a:buNone/>
              <a:defRPr/>
            </a:pPr>
            <a:r>
              <a:rPr lang="en-GB" sz="2800" dirty="0" smtClean="0">
                <a:solidFill>
                  <a:schemeClr val="tx1"/>
                </a:solidFill>
              </a:rPr>
              <a:t>Adult learning offered to Leaders should</a:t>
            </a:r>
            <a:r>
              <a:rPr lang="en-GB" sz="2800" dirty="0" smtClean="0">
                <a:solidFill>
                  <a:schemeClr val="tx1"/>
                </a:solidFill>
              </a:rPr>
              <a:t>:</a:t>
            </a:r>
            <a:endParaRPr lang="en-GB" sz="2800" dirty="0" smtClean="0">
              <a:solidFill>
                <a:schemeClr val="tx1"/>
              </a:solidFill>
            </a:endParaRPr>
          </a:p>
          <a:p>
            <a:pPr>
              <a:spcAft>
                <a:spcPts val="1200"/>
              </a:spcAft>
              <a:buFont typeface="Arial" charset="0"/>
              <a:buChar char="•"/>
              <a:defRPr/>
            </a:pPr>
            <a:r>
              <a:rPr lang="en-GB" sz="2800" dirty="0" smtClean="0">
                <a:solidFill>
                  <a:schemeClr val="tx1"/>
                </a:solidFill>
              </a:rPr>
              <a:t>Enable learning</a:t>
            </a:r>
          </a:p>
          <a:p>
            <a:pPr>
              <a:spcAft>
                <a:spcPts val="1200"/>
              </a:spcAft>
              <a:buFont typeface="Arial" charset="0"/>
              <a:buChar char="•"/>
              <a:defRPr/>
            </a:pPr>
            <a:r>
              <a:rPr lang="en-GB" sz="2800" dirty="0" smtClean="0">
                <a:solidFill>
                  <a:schemeClr val="tx1"/>
                </a:solidFill>
              </a:rPr>
              <a:t>Facilitate meaningful personal development</a:t>
            </a:r>
          </a:p>
          <a:p>
            <a:pPr>
              <a:spcAft>
                <a:spcPts val="1200"/>
              </a:spcAft>
              <a:buFont typeface="Arial" charset="0"/>
              <a:buChar char="•"/>
              <a:defRPr/>
            </a:pPr>
            <a:r>
              <a:rPr lang="en-GB" sz="2800" dirty="0" smtClean="0">
                <a:solidFill>
                  <a:schemeClr val="tx1"/>
                </a:solidFill>
              </a:rPr>
              <a:t>Help leaders achieve their own personal potential</a:t>
            </a:r>
          </a:p>
          <a:p>
            <a:pPr>
              <a:spcAft>
                <a:spcPts val="1200"/>
              </a:spcAft>
              <a:buFont typeface="Arial" charset="0"/>
              <a:buChar char="•"/>
              <a:defRPr/>
            </a:pPr>
            <a:r>
              <a:rPr lang="en-GB" sz="2800" dirty="0" smtClean="0">
                <a:solidFill>
                  <a:schemeClr val="tx1"/>
                </a:solidFill>
              </a:rPr>
              <a:t>Continue to hold the patrol system as the central principle</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234950" y="574675"/>
            <a:ext cx="8229600" cy="4525963"/>
          </a:xfrm>
        </p:spPr>
        <p:txBody>
          <a:bodyPr/>
          <a:lstStyle/>
          <a:p>
            <a:pPr>
              <a:buFont typeface="Arial" panose="020B0604020202020204" pitchFamily="34" charset="0"/>
              <a:buNone/>
            </a:pPr>
            <a:r>
              <a:rPr lang="en-GB" altLang="en-US" b="1" smtClean="0">
                <a:solidFill>
                  <a:srgbClr val="0070C0"/>
                </a:solidFill>
              </a:rPr>
              <a:t/>
            </a:r>
            <a:br>
              <a:rPr lang="en-GB" altLang="en-US" b="1" smtClean="0">
                <a:solidFill>
                  <a:srgbClr val="0070C0"/>
                </a:solidFill>
              </a:rPr>
            </a:br>
            <a:r>
              <a:rPr lang="en-GB" altLang="en-US" sz="3200" smtClean="0">
                <a:solidFill>
                  <a:srgbClr val="0070C0"/>
                </a:solidFill>
              </a:rPr>
              <a:t>Practical Learning Styles </a:t>
            </a:r>
            <a:r>
              <a:rPr lang="en-GB" altLang="en-US" sz="2800" smtClean="0">
                <a:solidFill>
                  <a:schemeClr val="tx1"/>
                </a:solidFill>
              </a:rPr>
              <a:t>based on four aspects or dimensions of learning:</a:t>
            </a:r>
          </a:p>
          <a:p>
            <a:pPr>
              <a:buFont typeface="Arial" panose="020B0604020202020204" pitchFamily="34" charset="0"/>
              <a:buNone/>
            </a:pPr>
            <a:endParaRPr lang="en-GB" altLang="en-US" sz="2800" smtClean="0">
              <a:solidFill>
                <a:schemeClr val="tx1"/>
              </a:solidFill>
            </a:endParaRPr>
          </a:p>
          <a:p>
            <a:pPr lvl="1"/>
            <a:r>
              <a:rPr lang="en-GB" altLang="en-US" sz="3200" smtClean="0">
                <a:solidFill>
                  <a:schemeClr val="tx1"/>
                </a:solidFill>
              </a:rPr>
              <a:t>How I like to be </a:t>
            </a:r>
            <a:r>
              <a:rPr lang="en-GB" altLang="en-US" sz="3200" smtClean="0">
                <a:solidFill>
                  <a:srgbClr val="0070C0"/>
                </a:solidFill>
              </a:rPr>
              <a:t>instructed</a:t>
            </a:r>
          </a:p>
          <a:p>
            <a:pPr lvl="1"/>
            <a:r>
              <a:rPr lang="en-GB" altLang="en-US" sz="3200" smtClean="0">
                <a:solidFill>
                  <a:schemeClr val="tx1"/>
                </a:solidFill>
              </a:rPr>
              <a:t>How I like to </a:t>
            </a:r>
            <a:r>
              <a:rPr lang="en-GB" altLang="en-US" sz="3200" smtClean="0">
                <a:solidFill>
                  <a:srgbClr val="0070C0"/>
                </a:solidFill>
              </a:rPr>
              <a:t>study</a:t>
            </a:r>
          </a:p>
          <a:p>
            <a:pPr lvl="1"/>
            <a:r>
              <a:rPr lang="en-GB" altLang="en-US" sz="3200" smtClean="0">
                <a:solidFill>
                  <a:schemeClr val="tx1"/>
                </a:solidFill>
              </a:rPr>
              <a:t>How I like to </a:t>
            </a:r>
            <a:r>
              <a:rPr lang="en-GB" altLang="en-US" sz="3200" smtClean="0">
                <a:solidFill>
                  <a:srgbClr val="0070C0"/>
                </a:solidFill>
              </a:rPr>
              <a:t>understand</a:t>
            </a:r>
          </a:p>
          <a:p>
            <a:pPr lvl="1"/>
            <a:r>
              <a:rPr lang="en-GB" altLang="en-US" sz="3200" smtClean="0">
                <a:solidFill>
                  <a:schemeClr val="tx1"/>
                </a:solidFill>
              </a:rPr>
              <a:t>How I like to </a:t>
            </a:r>
            <a:r>
              <a:rPr lang="en-GB" altLang="en-US" sz="3200" smtClean="0">
                <a:solidFill>
                  <a:srgbClr val="0070C0"/>
                </a:solidFill>
              </a:rPr>
              <a:t>remember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8" y="658813"/>
            <a:ext cx="8229600" cy="4525962"/>
          </a:xfrm>
        </p:spPr>
        <p:txBody>
          <a:bodyPr/>
          <a:lstStyle/>
          <a:p>
            <a:pPr>
              <a:buFont typeface="Arial" charset="0"/>
              <a:buChar char="•"/>
              <a:defRPr/>
            </a:pPr>
            <a:r>
              <a:rPr lang="en-GB" b="1" dirty="0" smtClean="0">
                <a:solidFill>
                  <a:schemeClr val="tx1"/>
                </a:solidFill>
              </a:rPr>
              <a:t>Realistic learners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Creative learners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Doers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Thinkers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Verbalisers</a:t>
            </a:r>
            <a:endParaRPr lang="en-GB" dirty="0" smtClean="0">
              <a:solidFill>
                <a:schemeClr val="tx1"/>
              </a:solidFill>
            </a:endParaRPr>
          </a:p>
          <a:p>
            <a:pPr marL="0" indent="0">
              <a:buFont typeface="Arial" charset="0"/>
              <a:buNone/>
              <a:defRPr/>
            </a:pPr>
            <a:endParaRPr lang="en-GB" dirty="0" smtClean="0">
              <a:solidFill>
                <a:schemeClr val="tx1"/>
              </a:solidFill>
            </a:endParaRPr>
          </a:p>
          <a:p>
            <a:pPr>
              <a:buFont typeface="Arial" charset="0"/>
              <a:buChar char="•"/>
              <a:defRPr/>
            </a:pPr>
            <a:r>
              <a:rPr lang="en-GB" b="1" dirty="0" err="1" smtClean="0">
                <a:solidFill>
                  <a:schemeClr val="tx1"/>
                </a:solidFill>
              </a:rPr>
              <a:t>Visualisers</a:t>
            </a:r>
            <a:endParaRPr lang="en-GB" dirty="0">
              <a:solidFill>
                <a:schemeClr val="tx1"/>
              </a:solidFill>
            </a:endParaRPr>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1819275"/>
            <a:ext cx="439578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altLang="en-US" dirty="0" smtClean="0"/>
              <a:t>Learning approach of ALQP</a:t>
            </a:r>
          </a:p>
        </p:txBody>
      </p:sp>
      <p:sp>
        <p:nvSpPr>
          <p:cNvPr id="3" name="Content Placeholder 2"/>
          <p:cNvSpPr>
            <a:spLocks noGrp="1"/>
          </p:cNvSpPr>
          <p:nvPr>
            <p:ph idx="1"/>
          </p:nvPr>
        </p:nvSpPr>
        <p:spPr>
          <a:xfrm>
            <a:off x="277813" y="1423988"/>
            <a:ext cx="8229600" cy="4525962"/>
          </a:xfrm>
        </p:spPr>
        <p:txBody>
          <a:bodyPr/>
          <a:lstStyle/>
          <a:p>
            <a:pPr>
              <a:buFont typeface="Arial" charset="0"/>
              <a:buChar char="•"/>
              <a:defRPr/>
            </a:pPr>
            <a:r>
              <a:rPr lang="en-GB" dirty="0" smtClean="0">
                <a:solidFill>
                  <a:schemeClr val="tx1"/>
                </a:solidFill>
              </a:rPr>
              <a:t>Suited to all new Leaders and Managers, regardless of learning style</a:t>
            </a:r>
          </a:p>
          <a:p>
            <a:pPr>
              <a:buFont typeface="Arial" charset="0"/>
              <a:buChar char="•"/>
              <a:defRPr/>
            </a:pPr>
            <a:endParaRPr lang="en-GB" dirty="0" smtClean="0">
              <a:solidFill>
                <a:schemeClr val="tx1"/>
              </a:solidFill>
            </a:endParaRPr>
          </a:p>
          <a:p>
            <a:pPr>
              <a:buFont typeface="Arial" charset="0"/>
              <a:buChar char="•"/>
              <a:defRPr/>
            </a:pPr>
            <a:r>
              <a:rPr lang="en-GB" dirty="0" smtClean="0">
                <a:solidFill>
                  <a:schemeClr val="tx1"/>
                </a:solidFill>
              </a:rPr>
              <a:t>Learning tailored to her circumstances</a:t>
            </a:r>
          </a:p>
          <a:p>
            <a:pPr marL="0" indent="0">
              <a:buFont typeface="Arial" charset="0"/>
              <a:buNone/>
              <a:defRPr/>
            </a:pPr>
            <a:endParaRPr lang="en-GB" dirty="0" smtClean="0">
              <a:solidFill>
                <a:schemeClr val="tx1"/>
              </a:solidFill>
            </a:endParaRPr>
          </a:p>
          <a:p>
            <a:pPr>
              <a:buFont typeface="Arial" charset="0"/>
              <a:buChar char="•"/>
              <a:defRPr/>
            </a:pPr>
            <a:r>
              <a:rPr lang="en-GB" dirty="0" smtClean="0">
                <a:solidFill>
                  <a:schemeClr val="tx1"/>
                </a:solidFill>
              </a:rPr>
              <a:t>Learning based on things she needs to do – so by time qualified will have done all the prep to be a great Unit Leader or Manager</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04800" y="630238"/>
            <a:ext cx="8229600" cy="5756048"/>
          </a:xfrm>
        </p:spPr>
        <p:txBody>
          <a:bodyPr/>
          <a:lstStyle/>
          <a:p>
            <a:pPr>
              <a:buFont typeface="Arial" panose="020B0604020202020204" pitchFamily="34" charset="0"/>
              <a:buNone/>
            </a:pPr>
            <a:r>
              <a:rPr lang="en-AU" altLang="en-US" sz="4800" dirty="0" smtClean="0">
                <a:solidFill>
                  <a:srgbClr val="272727"/>
                </a:solidFill>
              </a:rPr>
              <a:t>What are the requirements </a:t>
            </a:r>
          </a:p>
          <a:p>
            <a:pPr>
              <a:buFont typeface="Arial" panose="020B0604020202020204" pitchFamily="34" charset="0"/>
              <a:buNone/>
            </a:pPr>
            <a:r>
              <a:rPr lang="en-AU" altLang="en-US" sz="4800" dirty="0" smtClean="0">
                <a:solidFill>
                  <a:srgbClr val="272727"/>
                </a:solidFill>
              </a:rPr>
              <a:t>of the role of : </a:t>
            </a:r>
          </a:p>
          <a:p>
            <a:pPr>
              <a:buFont typeface="Arial" panose="020B0604020202020204" pitchFamily="34" charset="0"/>
              <a:buNone/>
            </a:pPr>
            <a:endParaRPr lang="en-AU" altLang="en-US" sz="4800" dirty="0" smtClean="0">
              <a:solidFill>
                <a:srgbClr val="272727"/>
              </a:solidFill>
            </a:endParaRPr>
          </a:p>
          <a:p>
            <a:r>
              <a:rPr lang="en-AU" altLang="en-US" sz="4800" dirty="0" smtClean="0">
                <a:solidFill>
                  <a:srgbClr val="272727"/>
                </a:solidFill>
              </a:rPr>
              <a:t>Learning Partner?</a:t>
            </a:r>
          </a:p>
          <a:p>
            <a:r>
              <a:rPr lang="en-AU" altLang="en-US" sz="4800" dirty="0" smtClean="0">
                <a:solidFill>
                  <a:srgbClr val="272727"/>
                </a:solidFill>
              </a:rPr>
              <a:t>Qualified Leader?</a:t>
            </a:r>
          </a:p>
          <a:p>
            <a:r>
              <a:rPr lang="en-AU" altLang="en-US" sz="4800" dirty="0" smtClean="0">
                <a:solidFill>
                  <a:srgbClr val="272727"/>
                </a:solidFill>
              </a:rPr>
              <a:t>District Manager?</a:t>
            </a:r>
            <a:endParaRPr lang="en-GB" altLang="en-US" sz="4800" dirty="0" smtClean="0">
              <a:solidFill>
                <a:srgbClr val="272727"/>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GB" altLang="en-US" dirty="0" smtClean="0"/>
              <a:t>Ways Leaders Learn</a:t>
            </a:r>
          </a:p>
        </p:txBody>
      </p:sp>
      <p:sp>
        <p:nvSpPr>
          <p:cNvPr id="3" name="Content Placeholder 2"/>
          <p:cNvSpPr>
            <a:spLocks noGrp="1"/>
          </p:cNvSpPr>
          <p:nvPr>
            <p:ph idx="1"/>
          </p:nvPr>
        </p:nvSpPr>
        <p:spPr>
          <a:xfrm>
            <a:off x="568325" y="1600200"/>
            <a:ext cx="7412038" cy="4525963"/>
          </a:xfrm>
        </p:spPr>
        <p:txBody>
          <a:bodyPr/>
          <a:lstStyle/>
          <a:p>
            <a:pPr marL="0" indent="0">
              <a:spcAft>
                <a:spcPts val="2400"/>
              </a:spcAft>
              <a:buFont typeface="Arial" charset="0"/>
              <a:buNone/>
              <a:defRPr/>
            </a:pPr>
            <a:r>
              <a:rPr lang="en-GB" dirty="0" smtClean="0">
                <a:solidFill>
                  <a:schemeClr val="tx1"/>
                </a:solidFill>
              </a:rPr>
              <a:t>Leadership </a:t>
            </a:r>
            <a:r>
              <a:rPr lang="en-GB" dirty="0" smtClean="0">
                <a:solidFill>
                  <a:schemeClr val="tx1"/>
                </a:solidFill>
              </a:rPr>
              <a:t>Qualification and Management Qualification are </a:t>
            </a:r>
            <a:r>
              <a:rPr lang="en-GB" dirty="0" smtClean="0">
                <a:solidFill>
                  <a:schemeClr val="tx1"/>
                </a:solidFill>
              </a:rPr>
              <a:t>designed to cater to different learning styles of new Leaders and Managers</a:t>
            </a:r>
          </a:p>
          <a:p>
            <a:pPr>
              <a:spcAft>
                <a:spcPts val="2400"/>
              </a:spcAft>
              <a:buFont typeface="Arial" charset="0"/>
              <a:buChar char="•"/>
              <a:defRPr/>
            </a:pPr>
            <a:r>
              <a:rPr lang="en-GB" i="1" dirty="0" smtClean="0">
                <a:solidFill>
                  <a:schemeClr val="tx1"/>
                </a:solidFill>
              </a:rPr>
              <a:t>What are the ways new Leaders or Managers might like to learn best?</a:t>
            </a:r>
          </a:p>
          <a:p>
            <a:pPr>
              <a:buFont typeface="Arial" charset="0"/>
              <a:buChar char="•"/>
              <a:defRPr/>
            </a:pPr>
            <a:endParaRPr lang="en-GB" dirty="0"/>
          </a:p>
        </p:txBody>
      </p:sp>
      <p:pic>
        <p:nvPicPr>
          <p:cNvPr id="757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3602038"/>
            <a:ext cx="3070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GB" altLang="en-US" dirty="0" smtClean="0"/>
              <a:t>Fundamental Skills</a:t>
            </a:r>
          </a:p>
        </p:txBody>
      </p:sp>
      <p:sp>
        <p:nvSpPr>
          <p:cNvPr id="3" name="Content Placeholder 2"/>
          <p:cNvSpPr>
            <a:spLocks noGrp="1"/>
          </p:cNvSpPr>
          <p:nvPr>
            <p:ph idx="1"/>
          </p:nvPr>
        </p:nvSpPr>
        <p:spPr>
          <a:xfrm>
            <a:off x="277813" y="1268413"/>
            <a:ext cx="8229600" cy="4525962"/>
          </a:xfrm>
        </p:spPr>
        <p:txBody>
          <a:bodyPr/>
          <a:lstStyle/>
          <a:p>
            <a:pPr marL="0" indent="0">
              <a:buFont typeface="Arial" charset="0"/>
              <a:buNone/>
              <a:defRPr/>
            </a:pPr>
            <a:r>
              <a:rPr lang="en-GB" sz="2800" i="1" dirty="0" smtClean="0">
                <a:solidFill>
                  <a:schemeClr val="tx1"/>
                </a:solidFill>
              </a:rPr>
              <a:t>Skills useful as Learning Partner, Leader, Colleague</a:t>
            </a:r>
          </a:p>
          <a:p>
            <a:pPr marL="0" indent="0">
              <a:buFont typeface="Arial" charset="0"/>
              <a:buNone/>
              <a:defRPr/>
            </a:pPr>
            <a:endParaRPr lang="en-GB" sz="2800" i="1" dirty="0" smtClean="0">
              <a:solidFill>
                <a:schemeClr val="tx1"/>
              </a:solidFill>
            </a:endParaRPr>
          </a:p>
          <a:p>
            <a:pPr>
              <a:buFont typeface="Arial" charset="0"/>
              <a:buChar char="•"/>
              <a:defRPr/>
            </a:pPr>
            <a:r>
              <a:rPr lang="en-GB" sz="2800" dirty="0" smtClean="0">
                <a:solidFill>
                  <a:schemeClr val="tx1"/>
                </a:solidFill>
              </a:rPr>
              <a:t>Active Listening</a:t>
            </a:r>
          </a:p>
          <a:p>
            <a:pPr lvl="1">
              <a:buFont typeface="Arial" charset="0"/>
              <a:buChar char="–"/>
              <a:defRPr/>
            </a:pPr>
            <a:r>
              <a:rPr lang="en-GB" dirty="0" smtClean="0">
                <a:solidFill>
                  <a:schemeClr val="tx1"/>
                </a:solidFill>
              </a:rPr>
              <a:t>Orientating self to listener</a:t>
            </a:r>
          </a:p>
          <a:p>
            <a:pPr lvl="1">
              <a:buFont typeface="Arial" charset="0"/>
              <a:buChar char="–"/>
              <a:defRPr/>
            </a:pPr>
            <a:r>
              <a:rPr lang="en-GB" dirty="0" smtClean="0">
                <a:solidFill>
                  <a:schemeClr val="tx1"/>
                </a:solidFill>
              </a:rPr>
              <a:t>Using reflective techniques</a:t>
            </a:r>
          </a:p>
          <a:p>
            <a:pPr>
              <a:buFont typeface="Arial" charset="0"/>
              <a:buChar char="•"/>
              <a:defRPr/>
            </a:pPr>
            <a:r>
              <a:rPr lang="en-GB" sz="2800" dirty="0" smtClean="0">
                <a:solidFill>
                  <a:schemeClr val="tx1"/>
                </a:solidFill>
              </a:rPr>
              <a:t>Questioning</a:t>
            </a:r>
          </a:p>
          <a:p>
            <a:pPr>
              <a:buFont typeface="Arial" charset="0"/>
              <a:buChar char="•"/>
              <a:defRPr/>
            </a:pPr>
            <a:r>
              <a:rPr lang="en-GB" sz="2800" dirty="0" smtClean="0">
                <a:solidFill>
                  <a:schemeClr val="tx1"/>
                </a:solidFill>
              </a:rPr>
              <a:t>Observation</a:t>
            </a:r>
          </a:p>
          <a:p>
            <a:pPr>
              <a:buFont typeface="Arial" charset="0"/>
              <a:buChar char="•"/>
              <a:defRPr/>
            </a:pPr>
            <a:r>
              <a:rPr lang="en-GB" sz="2800" dirty="0" smtClean="0">
                <a:solidFill>
                  <a:schemeClr val="tx1"/>
                </a:solidFill>
              </a:rPr>
              <a:t>Coaching</a:t>
            </a:r>
          </a:p>
          <a:p>
            <a:pPr>
              <a:buFont typeface="Arial" charset="0"/>
              <a:buChar char="•"/>
              <a:defRPr/>
            </a:pPr>
            <a:r>
              <a:rPr lang="en-GB" sz="2800" dirty="0" smtClean="0">
                <a:solidFill>
                  <a:schemeClr val="tx1"/>
                </a:solidFill>
              </a:rPr>
              <a:t>Building trust</a:t>
            </a:r>
            <a:endParaRPr lang="en-GB" dirty="0">
              <a:solidFill>
                <a:schemeClr val="tx1"/>
              </a:solidFill>
            </a:endParaRPr>
          </a:p>
        </p:txBody>
      </p:sp>
      <p:pic>
        <p:nvPicPr>
          <p:cNvPr id="768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925638"/>
            <a:ext cx="5319713"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4"/>
          <p:cNvSpPr txBox="1">
            <a:spLocks noChangeArrowheads="1"/>
          </p:cNvSpPr>
          <p:nvPr/>
        </p:nvSpPr>
        <p:spPr bwMode="auto">
          <a:xfrm>
            <a:off x="3643313" y="2032000"/>
            <a:ext cx="41846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dirty="0" smtClean="0"/>
              <a:t>LP Skills - Observation</a:t>
            </a:r>
          </a:p>
        </p:txBody>
      </p:sp>
      <p:sp>
        <p:nvSpPr>
          <p:cNvPr id="3" name="Content Placeholder 2"/>
          <p:cNvSpPr>
            <a:spLocks noGrp="1"/>
          </p:cNvSpPr>
          <p:nvPr>
            <p:ph idx="1"/>
          </p:nvPr>
        </p:nvSpPr>
        <p:spPr>
          <a:xfrm>
            <a:off x="457200" y="1081088"/>
            <a:ext cx="7370763" cy="5292725"/>
          </a:xfrm>
        </p:spPr>
        <p:txBody>
          <a:bodyPr/>
          <a:lstStyle/>
          <a:p>
            <a:pPr marL="0" indent="0">
              <a:buFont typeface="Arial" charset="0"/>
              <a:buNone/>
              <a:defRPr/>
            </a:pPr>
            <a:r>
              <a:rPr lang="en-GB" sz="2800" dirty="0" smtClean="0">
                <a:solidFill>
                  <a:schemeClr val="tx1"/>
                </a:solidFill>
              </a:rPr>
              <a:t>As Learning Partner you need to:</a:t>
            </a:r>
          </a:p>
          <a:p>
            <a:pPr marL="0" indent="0">
              <a:buFont typeface="Arial" charset="0"/>
              <a:buNone/>
              <a:defRPr/>
            </a:pPr>
            <a:r>
              <a:rPr lang="en-GB" sz="1800" dirty="0" smtClean="0">
                <a:solidFill>
                  <a:schemeClr val="tx1"/>
                </a:solidFill>
              </a:rPr>
              <a:t> </a:t>
            </a:r>
          </a:p>
          <a:p>
            <a:pPr lvl="1">
              <a:buFont typeface="Arial" charset="0"/>
              <a:buChar char="–"/>
              <a:defRPr/>
            </a:pPr>
            <a:r>
              <a:rPr lang="en-GB" sz="2800" dirty="0" smtClean="0">
                <a:solidFill>
                  <a:schemeClr val="tx1"/>
                </a:solidFill>
              </a:rPr>
              <a:t>listen and watch</a:t>
            </a:r>
          </a:p>
          <a:p>
            <a:pPr lvl="1">
              <a:buFont typeface="Arial" charset="0"/>
              <a:buChar char="–"/>
              <a:defRPr/>
            </a:pPr>
            <a:r>
              <a:rPr lang="en-GB" sz="2800" dirty="0" smtClean="0">
                <a:solidFill>
                  <a:schemeClr val="tx1"/>
                </a:solidFill>
              </a:rPr>
              <a:t>take notes and  photos</a:t>
            </a:r>
          </a:p>
          <a:p>
            <a:pPr lvl="1">
              <a:buFont typeface="Arial" charset="0"/>
              <a:buChar char="–"/>
              <a:defRPr/>
            </a:pPr>
            <a:r>
              <a:rPr lang="en-GB" sz="2800" dirty="0" smtClean="0">
                <a:solidFill>
                  <a:schemeClr val="tx1"/>
                </a:solidFill>
              </a:rPr>
              <a:t>reflect on skills and knowledge used, any gaps, what done, atmosphere, </a:t>
            </a:r>
          </a:p>
          <a:p>
            <a:pPr lvl="1">
              <a:buFont typeface="Arial" charset="0"/>
              <a:buChar char="–"/>
              <a:defRPr/>
            </a:pPr>
            <a:r>
              <a:rPr lang="en-GB" sz="2800" dirty="0" smtClean="0">
                <a:solidFill>
                  <a:schemeClr val="tx1"/>
                </a:solidFill>
              </a:rPr>
              <a:t>Record key points in Passport – no need for additional paperwork</a:t>
            </a:r>
          </a:p>
          <a:p>
            <a:pPr marL="457144" lvl="1" indent="0">
              <a:buFont typeface="Arial" charset="0"/>
              <a:buNone/>
              <a:defRPr/>
            </a:pPr>
            <a:endParaRPr lang="en-GB" dirty="0" smtClean="0">
              <a:solidFill>
                <a:schemeClr val="tx1"/>
              </a:solidFill>
            </a:endParaRPr>
          </a:p>
          <a:p>
            <a:pPr marL="457144" lvl="1" indent="0">
              <a:buFont typeface="Arial" charset="0"/>
              <a:buNone/>
              <a:defRPr/>
            </a:pPr>
            <a:r>
              <a:rPr lang="en-GB" sz="2800" dirty="0" smtClean="0">
                <a:solidFill>
                  <a:schemeClr val="tx1"/>
                </a:solidFill>
              </a:rPr>
              <a:t>And maybe tutor other Leaders/Managers on these skills</a:t>
            </a:r>
            <a:r>
              <a:rPr lang="en-GB" sz="2800" dirty="0" smtClean="0"/>
              <a:t>.</a:t>
            </a:r>
          </a:p>
          <a:p>
            <a:pPr>
              <a:buFont typeface="Arial" charset="0"/>
              <a:buChar char="•"/>
              <a:defRPr/>
            </a:pPr>
            <a:endParaRPr lang="en-GB" dirty="0"/>
          </a:p>
        </p:txBody>
      </p:sp>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1079500"/>
            <a:ext cx="19113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dirty="0" smtClean="0"/>
              <a:t>Active Listening</a:t>
            </a:r>
          </a:p>
        </p:txBody>
      </p:sp>
      <p:pic>
        <p:nvPicPr>
          <p:cNvPr id="78851"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49325" y="1549400"/>
            <a:ext cx="6191250" cy="39624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Why active listening as a</a:t>
            </a:r>
            <a:br>
              <a:rPr lang="en-GB" dirty="0" smtClean="0"/>
            </a:br>
            <a:r>
              <a:rPr lang="en-GB" dirty="0" smtClean="0"/>
              <a:t> Learning Partner?</a:t>
            </a:r>
            <a:endParaRPr lang="en-GB" dirty="0"/>
          </a:p>
        </p:txBody>
      </p:sp>
      <p:sp>
        <p:nvSpPr>
          <p:cNvPr id="3" name="Content Placeholder 2"/>
          <p:cNvSpPr>
            <a:spLocks noGrp="1"/>
          </p:cNvSpPr>
          <p:nvPr>
            <p:ph idx="1"/>
          </p:nvPr>
        </p:nvSpPr>
        <p:spPr>
          <a:xfrm>
            <a:off x="457200" y="1600200"/>
            <a:ext cx="7564438" cy="4525963"/>
          </a:xfrm>
        </p:spPr>
        <p:txBody>
          <a:bodyPr/>
          <a:lstStyle/>
          <a:p>
            <a:pPr marL="514350" indent="-514350">
              <a:buFont typeface="Arial" charset="0"/>
              <a:buAutoNum type="arabicPeriod"/>
              <a:defRPr/>
            </a:pPr>
            <a:r>
              <a:rPr lang="en-GB" sz="3200" dirty="0" smtClean="0">
                <a:solidFill>
                  <a:schemeClr val="tx1"/>
                </a:solidFill>
              </a:rPr>
              <a:t>Can increase your understanding of the new </a:t>
            </a:r>
            <a:r>
              <a:rPr lang="en-GB" sz="3200" dirty="0" smtClean="0">
                <a:solidFill>
                  <a:schemeClr val="tx1"/>
                </a:solidFill>
              </a:rPr>
              <a:t>Leader or Manager</a:t>
            </a:r>
            <a:endParaRPr lang="en-GB" sz="3200" dirty="0" smtClean="0">
              <a:solidFill>
                <a:schemeClr val="tx1"/>
              </a:solidFill>
            </a:endParaRPr>
          </a:p>
          <a:p>
            <a:pPr marL="514350" indent="-514350">
              <a:buFont typeface="Arial" charset="0"/>
              <a:buAutoNum type="arabicPeriod"/>
              <a:defRPr/>
            </a:pPr>
            <a:r>
              <a:rPr lang="en-GB" sz="3200" dirty="0" smtClean="0">
                <a:solidFill>
                  <a:schemeClr val="tx1"/>
                </a:solidFill>
              </a:rPr>
              <a:t>Can help to clarify new Leader’s </a:t>
            </a:r>
            <a:r>
              <a:rPr lang="en-GB" sz="3200" dirty="0" smtClean="0">
                <a:solidFill>
                  <a:schemeClr val="tx1"/>
                </a:solidFill>
              </a:rPr>
              <a:t> or Manager’s thoughts</a:t>
            </a:r>
            <a:endParaRPr lang="en-GB" sz="3200" dirty="0" smtClean="0">
              <a:solidFill>
                <a:schemeClr val="tx1"/>
              </a:solidFill>
            </a:endParaRPr>
          </a:p>
          <a:p>
            <a:pPr marL="514350" indent="-514350">
              <a:buFont typeface="Arial" charset="0"/>
              <a:buAutoNum type="arabicPeriod"/>
              <a:defRPr/>
            </a:pPr>
            <a:r>
              <a:rPr lang="en-GB" sz="3200" dirty="0" smtClean="0">
                <a:solidFill>
                  <a:schemeClr val="tx1"/>
                </a:solidFill>
              </a:rPr>
              <a:t>Can reassure the new Leader </a:t>
            </a:r>
            <a:r>
              <a:rPr lang="en-GB" sz="3200" dirty="0" smtClean="0">
                <a:solidFill>
                  <a:schemeClr val="tx1"/>
                </a:solidFill>
              </a:rPr>
              <a:t>or Manager that </a:t>
            </a:r>
            <a:r>
              <a:rPr lang="en-GB" sz="3200" dirty="0" smtClean="0">
                <a:solidFill>
                  <a:schemeClr val="tx1"/>
                </a:solidFill>
              </a:rPr>
              <a:t>you are willing to understand her point of view and to help</a:t>
            </a:r>
          </a:p>
          <a:p>
            <a:pPr>
              <a:buFont typeface="Arial" charset="0"/>
              <a:buNone/>
              <a:defRPr/>
            </a:pP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dirty="0" smtClean="0"/>
              <a:t>Orientation to the Speaker</a:t>
            </a:r>
          </a:p>
        </p:txBody>
      </p:sp>
      <p:sp>
        <p:nvSpPr>
          <p:cNvPr id="3" name="Content Placeholder 2"/>
          <p:cNvSpPr>
            <a:spLocks noGrp="1"/>
          </p:cNvSpPr>
          <p:nvPr>
            <p:ph idx="1"/>
          </p:nvPr>
        </p:nvSpPr>
        <p:spPr>
          <a:xfrm>
            <a:off x="319088" y="1281113"/>
            <a:ext cx="7550150" cy="4525962"/>
          </a:xfrm>
        </p:spPr>
        <p:txBody>
          <a:bodyPr/>
          <a:lstStyle/>
          <a:p>
            <a:pPr marL="0" indent="0">
              <a:buFont typeface="Arial" charset="0"/>
              <a:buNone/>
              <a:defRPr/>
            </a:pPr>
            <a:r>
              <a:rPr lang="en-GB" sz="3200" b="1" i="1" dirty="0" smtClean="0">
                <a:solidFill>
                  <a:schemeClr val="tx1"/>
                </a:solidFill>
              </a:rPr>
              <a:t>Not “What can I do for this new Leader” but “How does this woman see herself and her situation?”</a:t>
            </a:r>
          </a:p>
          <a:p>
            <a:pPr marL="0" indent="0">
              <a:buFont typeface="Arial" charset="0"/>
              <a:buNone/>
              <a:defRPr/>
            </a:pPr>
            <a:endParaRPr lang="en-GB" sz="3200" b="1" i="1" dirty="0" smtClean="0">
              <a:solidFill>
                <a:schemeClr val="tx1"/>
              </a:solidFill>
            </a:endParaRPr>
          </a:p>
          <a:p>
            <a:pPr>
              <a:buFont typeface="Arial" charset="0"/>
              <a:buChar char="•"/>
              <a:defRPr/>
            </a:pPr>
            <a:r>
              <a:rPr lang="en-GB" sz="3200" dirty="0" smtClean="0">
                <a:solidFill>
                  <a:schemeClr val="tx1"/>
                </a:solidFill>
              </a:rPr>
              <a:t>Empathy </a:t>
            </a:r>
          </a:p>
          <a:p>
            <a:pPr>
              <a:buFont typeface="Arial" charset="0"/>
              <a:buChar char="•"/>
              <a:defRPr/>
            </a:pPr>
            <a:r>
              <a:rPr lang="en-GB" sz="3200" dirty="0" smtClean="0">
                <a:solidFill>
                  <a:schemeClr val="tx1"/>
                </a:solidFill>
              </a:rPr>
              <a:t>Acceptance</a:t>
            </a:r>
          </a:p>
          <a:p>
            <a:pPr>
              <a:buFont typeface="Arial" charset="0"/>
              <a:buChar char="•"/>
              <a:defRPr/>
            </a:pPr>
            <a:r>
              <a:rPr lang="en-GB" sz="3200" dirty="0" smtClean="0">
                <a:solidFill>
                  <a:schemeClr val="tx1"/>
                </a:solidFill>
              </a:rPr>
              <a:t>Genuineness</a:t>
            </a:r>
          </a:p>
          <a:p>
            <a:pPr>
              <a:buFont typeface="Arial" charset="0"/>
              <a:buChar char="•"/>
              <a:defRPr/>
            </a:pPr>
            <a:r>
              <a:rPr lang="en-GB" sz="3200" dirty="0" smtClean="0">
                <a:solidFill>
                  <a:schemeClr val="tx1"/>
                </a:solidFill>
              </a:rPr>
              <a:t>Concreteness</a:t>
            </a:r>
          </a:p>
          <a:p>
            <a:pPr>
              <a:buFont typeface="Arial" charset="0"/>
              <a:buChar char="•"/>
              <a:defRPr/>
            </a:pPr>
            <a:endParaRPr lang="en-GB" dirty="0"/>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643313"/>
            <a:ext cx="3003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dirty="0" smtClean="0"/>
              <a:t>LP Skills – Questioning</a:t>
            </a:r>
          </a:p>
        </p:txBody>
      </p:sp>
      <p:pic>
        <p:nvPicPr>
          <p:cNvPr id="81923"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1252538"/>
            <a:ext cx="6432550" cy="4829175"/>
          </a:xfrm>
        </p:spPr>
      </p:pic>
      <p:sp>
        <p:nvSpPr>
          <p:cNvPr id="81924" name="TextBox 1"/>
          <p:cNvSpPr txBox="1">
            <a:spLocks noChangeArrowheads="1"/>
          </p:cNvSpPr>
          <p:nvPr/>
        </p:nvSpPr>
        <p:spPr bwMode="auto">
          <a:xfrm>
            <a:off x="1039813" y="1252538"/>
            <a:ext cx="64325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3" y="1046163"/>
            <a:ext cx="8229600" cy="4525962"/>
          </a:xfrm>
        </p:spPr>
        <p:txBody>
          <a:bodyPr/>
          <a:lstStyle/>
          <a:p>
            <a:pPr marL="0" indent="0">
              <a:buFont typeface="Arial" charset="0"/>
              <a:buNone/>
              <a:defRPr/>
            </a:pPr>
            <a:r>
              <a:rPr lang="en-AU" sz="4400" b="1" dirty="0" smtClean="0">
                <a:solidFill>
                  <a:srgbClr val="FFC000"/>
                </a:solidFill>
              </a:rPr>
              <a:t>Activity</a:t>
            </a:r>
            <a:r>
              <a:rPr lang="en-AU" sz="4400" dirty="0" smtClean="0">
                <a:solidFill>
                  <a:srgbClr val="FFC000"/>
                </a:solidFill>
              </a:rPr>
              <a:t> </a:t>
            </a:r>
          </a:p>
          <a:p>
            <a:pPr marL="0" indent="0">
              <a:buFont typeface="Arial" charset="0"/>
              <a:buNone/>
              <a:defRPr/>
            </a:pPr>
            <a:endParaRPr lang="en-AU" dirty="0">
              <a:solidFill>
                <a:schemeClr val="tx1"/>
              </a:solidFill>
            </a:endParaRPr>
          </a:p>
          <a:p>
            <a:pPr>
              <a:buFont typeface="Arial" charset="0"/>
              <a:buChar char="•"/>
              <a:defRPr/>
            </a:pPr>
            <a:r>
              <a:rPr lang="en-AU" sz="2800" dirty="0" smtClean="0">
                <a:solidFill>
                  <a:schemeClr val="tx1"/>
                </a:solidFill>
              </a:rPr>
              <a:t>Scenarios to practice questioning and listening skills</a:t>
            </a:r>
          </a:p>
          <a:p>
            <a:pPr>
              <a:buFont typeface="Arial" charset="0"/>
              <a:buChar char="•"/>
              <a:defRPr/>
            </a:pPr>
            <a:r>
              <a:rPr lang="en-AU" sz="2800" dirty="0" smtClean="0">
                <a:solidFill>
                  <a:schemeClr val="tx1"/>
                </a:solidFill>
              </a:rPr>
              <a:t>What questions would you ask</a:t>
            </a:r>
          </a:p>
          <a:p>
            <a:pPr>
              <a:buFont typeface="Arial" charset="0"/>
              <a:buChar char="•"/>
              <a:defRPr/>
            </a:pPr>
            <a:r>
              <a:rPr lang="en-AU" sz="2800" dirty="0" smtClean="0">
                <a:solidFill>
                  <a:schemeClr val="tx1"/>
                </a:solidFill>
              </a:rPr>
              <a:t>How would you reinforce you have heard the right thing?</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138"/>
            <a:ext cx="8229600" cy="1143000"/>
          </a:xfrm>
        </p:spPr>
        <p:txBody>
          <a:bodyPr>
            <a:normAutofit fontScale="90000"/>
          </a:bodyPr>
          <a:lstStyle/>
          <a:p>
            <a:pPr>
              <a:defRPr/>
            </a:pPr>
            <a:r>
              <a:rPr lang="en-GB" dirty="0" smtClean="0"/>
              <a:t>LP Skills - Coaching the new Leader</a:t>
            </a:r>
            <a:endParaRPr lang="en-GB" dirty="0"/>
          </a:p>
        </p:txBody>
      </p:sp>
      <p:sp>
        <p:nvSpPr>
          <p:cNvPr id="3" name="Content Placeholder 2"/>
          <p:cNvSpPr>
            <a:spLocks noGrp="1"/>
          </p:cNvSpPr>
          <p:nvPr>
            <p:ph idx="1"/>
          </p:nvPr>
        </p:nvSpPr>
        <p:spPr/>
        <p:txBody>
          <a:bodyPr/>
          <a:lstStyle/>
          <a:p>
            <a:pPr marL="0" indent="0">
              <a:buFont typeface="Arial" charset="0"/>
              <a:buNone/>
              <a:defRPr/>
            </a:pPr>
            <a:r>
              <a:rPr lang="en-GB" sz="3200" i="1" dirty="0" smtClean="0">
                <a:solidFill>
                  <a:srgbClr val="272727"/>
                </a:solidFill>
              </a:rPr>
              <a:t>An introduction to coaching …</a:t>
            </a:r>
          </a:p>
          <a:p>
            <a:pPr marL="0" indent="0">
              <a:buFont typeface="Arial" charset="0"/>
              <a:buNone/>
              <a:defRPr/>
            </a:pPr>
            <a:endParaRPr lang="en-GB" sz="3200" i="1" dirty="0" smtClean="0">
              <a:solidFill>
                <a:srgbClr val="272727"/>
              </a:solidFill>
            </a:endParaRPr>
          </a:p>
          <a:p>
            <a:pPr>
              <a:buFont typeface="Arial" charset="0"/>
              <a:buChar char="•"/>
              <a:defRPr/>
            </a:pPr>
            <a:r>
              <a:rPr lang="en-GB" sz="3200" dirty="0" smtClean="0">
                <a:solidFill>
                  <a:srgbClr val="272727"/>
                </a:solidFill>
              </a:rPr>
              <a:t>GROW model of coaching</a:t>
            </a:r>
          </a:p>
          <a:p>
            <a:pPr>
              <a:buFont typeface="Arial" charset="0"/>
              <a:buChar char="•"/>
              <a:defRPr/>
            </a:pPr>
            <a:r>
              <a:rPr lang="en-GB" sz="3200" dirty="0" smtClean="0">
                <a:solidFill>
                  <a:srgbClr val="272727"/>
                </a:solidFill>
              </a:rPr>
              <a:t>Coaching skills</a:t>
            </a:r>
          </a:p>
          <a:p>
            <a:pPr>
              <a:buFont typeface="Arial" charset="0"/>
              <a:buChar char="•"/>
              <a:defRPr/>
            </a:pPr>
            <a:r>
              <a:rPr lang="en-GB" sz="3200" dirty="0" smtClean="0">
                <a:solidFill>
                  <a:srgbClr val="272727"/>
                </a:solidFill>
              </a:rPr>
              <a:t>Coaching spectrum</a:t>
            </a:r>
          </a:p>
          <a:p>
            <a:pPr>
              <a:buFont typeface="Arial" charset="0"/>
              <a:buChar char="•"/>
              <a:defRPr/>
            </a:pPr>
            <a:r>
              <a:rPr lang="en-GB" sz="3200" dirty="0" smtClean="0">
                <a:solidFill>
                  <a:srgbClr val="272727"/>
                </a:solidFill>
              </a:rPr>
              <a:t>Developing trust</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1475" y="720725"/>
            <a:ext cx="6843713" cy="5486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z="5400" smtClean="0">
                <a:solidFill>
                  <a:srgbClr val="FFC000"/>
                </a:solidFill>
              </a:rPr>
              <a:t>Exercise </a:t>
            </a:r>
          </a:p>
        </p:txBody>
      </p:sp>
      <p:pic>
        <p:nvPicPr>
          <p:cNvPr id="122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4675" y="1881188"/>
            <a:ext cx="2914650" cy="39624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dirty="0" smtClean="0"/>
              <a:t>GROW model of coaching</a:t>
            </a:r>
          </a:p>
        </p:txBody>
      </p:sp>
      <p:sp>
        <p:nvSpPr>
          <p:cNvPr id="3" name="Content Placeholder 2"/>
          <p:cNvSpPr>
            <a:spLocks noGrp="1"/>
          </p:cNvSpPr>
          <p:nvPr>
            <p:ph idx="1"/>
          </p:nvPr>
        </p:nvSpPr>
        <p:spPr/>
        <p:txBody>
          <a:bodyPr/>
          <a:lstStyle/>
          <a:p>
            <a:pPr>
              <a:buFont typeface="Arial" charset="0"/>
              <a:buChar char="•"/>
              <a:defRPr/>
            </a:pPr>
            <a:r>
              <a:rPr lang="en-GB" sz="4800" dirty="0" smtClean="0">
                <a:solidFill>
                  <a:srgbClr val="272727"/>
                </a:solidFill>
              </a:rPr>
              <a:t>G</a:t>
            </a:r>
            <a:r>
              <a:rPr lang="en-GB" sz="3200" dirty="0" smtClean="0">
                <a:solidFill>
                  <a:srgbClr val="272727"/>
                </a:solidFill>
              </a:rPr>
              <a:t>oals – what do you want?</a:t>
            </a:r>
          </a:p>
          <a:p>
            <a:pPr>
              <a:buFont typeface="Arial" charset="0"/>
              <a:buChar char="•"/>
              <a:defRPr/>
            </a:pPr>
            <a:r>
              <a:rPr lang="en-GB" sz="4400" dirty="0" smtClean="0">
                <a:solidFill>
                  <a:srgbClr val="272727"/>
                </a:solidFill>
              </a:rPr>
              <a:t>R</a:t>
            </a:r>
            <a:r>
              <a:rPr lang="en-GB" sz="3200" dirty="0" smtClean="0">
                <a:solidFill>
                  <a:srgbClr val="272727"/>
                </a:solidFill>
              </a:rPr>
              <a:t>eality – what is happening now?</a:t>
            </a:r>
          </a:p>
          <a:p>
            <a:pPr>
              <a:buFont typeface="Arial" charset="0"/>
              <a:buChar char="•"/>
              <a:defRPr/>
            </a:pPr>
            <a:r>
              <a:rPr lang="en-GB" sz="4400" dirty="0" smtClean="0">
                <a:solidFill>
                  <a:srgbClr val="272727"/>
                </a:solidFill>
              </a:rPr>
              <a:t>O</a:t>
            </a:r>
            <a:r>
              <a:rPr lang="en-GB" sz="3200" dirty="0" smtClean="0">
                <a:solidFill>
                  <a:srgbClr val="272727"/>
                </a:solidFill>
              </a:rPr>
              <a:t>ptions – what could you do?</a:t>
            </a:r>
          </a:p>
          <a:p>
            <a:pPr>
              <a:buFont typeface="Arial" charset="0"/>
              <a:buChar char="•"/>
              <a:defRPr/>
            </a:pPr>
            <a:r>
              <a:rPr lang="en-GB" sz="4400" dirty="0" smtClean="0">
                <a:solidFill>
                  <a:srgbClr val="272727"/>
                </a:solidFill>
              </a:rPr>
              <a:t>W</a:t>
            </a:r>
            <a:r>
              <a:rPr lang="en-GB" sz="3200" dirty="0" smtClean="0">
                <a:solidFill>
                  <a:srgbClr val="272727"/>
                </a:solidFill>
              </a:rPr>
              <a:t>rap up, way forward and will – what   will you do?</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823913"/>
            <a:ext cx="8229600" cy="4525962"/>
          </a:xfrm>
        </p:spPr>
        <p:txBody>
          <a:bodyPr/>
          <a:lstStyle/>
          <a:p>
            <a:pPr marL="0" indent="0">
              <a:buFont typeface="Arial" charset="0"/>
              <a:buNone/>
              <a:defRPr/>
            </a:pPr>
            <a:r>
              <a:rPr lang="en-AU" sz="4800" dirty="0" smtClean="0">
                <a:solidFill>
                  <a:srgbClr val="272727"/>
                </a:solidFill>
              </a:rPr>
              <a:t>Grow model </a:t>
            </a:r>
            <a:r>
              <a:rPr lang="en-AU" sz="4800" dirty="0" smtClean="0">
                <a:solidFill>
                  <a:srgbClr val="FFC000"/>
                </a:solidFill>
              </a:rPr>
              <a:t>activity</a:t>
            </a:r>
          </a:p>
          <a:p>
            <a:pPr marL="0" indent="0">
              <a:buFont typeface="Arial" charset="0"/>
              <a:buNone/>
              <a:defRPr/>
            </a:pPr>
            <a:endParaRPr lang="en-GB" dirty="0"/>
          </a:p>
        </p:txBody>
      </p:sp>
      <p:pic>
        <p:nvPicPr>
          <p:cNvPr id="870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740025"/>
            <a:ext cx="37115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dirty="0" smtClean="0"/>
              <a:t>LP Skills - Building trust</a:t>
            </a:r>
          </a:p>
        </p:txBody>
      </p:sp>
      <p:sp>
        <p:nvSpPr>
          <p:cNvPr id="3" name="Content Placeholder 2"/>
          <p:cNvSpPr>
            <a:spLocks noGrp="1"/>
          </p:cNvSpPr>
          <p:nvPr>
            <p:ph idx="1"/>
          </p:nvPr>
        </p:nvSpPr>
        <p:spPr>
          <a:xfrm>
            <a:off x="457200" y="1390650"/>
            <a:ext cx="7634288" cy="5100638"/>
          </a:xfrm>
        </p:spPr>
        <p:txBody>
          <a:bodyPr/>
          <a:lstStyle/>
          <a:p>
            <a:pPr>
              <a:buFont typeface="Arial" charset="0"/>
              <a:buChar char="•"/>
              <a:defRPr/>
            </a:pPr>
            <a:r>
              <a:rPr lang="en-GB" sz="4400" dirty="0" smtClean="0">
                <a:solidFill>
                  <a:srgbClr val="272727"/>
                </a:solidFill>
              </a:rPr>
              <a:t>Presence – being authentic</a:t>
            </a:r>
          </a:p>
          <a:p>
            <a:pPr>
              <a:buFont typeface="Arial" charset="0"/>
              <a:buChar char="•"/>
              <a:defRPr/>
            </a:pPr>
            <a:r>
              <a:rPr lang="en-GB" sz="4400" dirty="0" smtClean="0">
                <a:solidFill>
                  <a:srgbClr val="272727"/>
                </a:solidFill>
              </a:rPr>
              <a:t>Disclosure –timely sharing </a:t>
            </a:r>
          </a:p>
          <a:p>
            <a:pPr>
              <a:buFont typeface="Arial" charset="0"/>
              <a:buChar char="•"/>
              <a:defRPr/>
            </a:pPr>
            <a:r>
              <a:rPr lang="en-GB" sz="4400" dirty="0" smtClean="0">
                <a:solidFill>
                  <a:srgbClr val="272727"/>
                </a:solidFill>
              </a:rPr>
              <a:t>Enquiry – seek and value </a:t>
            </a:r>
          </a:p>
          <a:p>
            <a:pPr>
              <a:buFont typeface="Arial" charset="0"/>
              <a:buChar char="•"/>
              <a:defRPr/>
            </a:pPr>
            <a:r>
              <a:rPr lang="en-GB" sz="4400" dirty="0" smtClean="0">
                <a:solidFill>
                  <a:srgbClr val="272727"/>
                </a:solidFill>
              </a:rPr>
              <a:t>Commitment – consistency and reliability</a:t>
            </a:r>
          </a:p>
          <a:p>
            <a:pPr>
              <a:buFont typeface="Arial" charset="0"/>
              <a:buChar char="•"/>
              <a:defRPr/>
            </a:pPr>
            <a:endParaRPr lang="en-GB" dirty="0"/>
          </a:p>
        </p:txBody>
      </p:sp>
      <p:pic>
        <p:nvPicPr>
          <p:cNvPr id="880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4835525"/>
            <a:ext cx="20589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2250" y="423863"/>
            <a:ext cx="8229600" cy="1143000"/>
          </a:xfrm>
        </p:spPr>
        <p:txBody>
          <a:bodyPr>
            <a:normAutofit fontScale="90000"/>
          </a:bodyPr>
          <a:lstStyle/>
          <a:p>
            <a:pPr>
              <a:defRPr/>
            </a:pPr>
            <a:r>
              <a:rPr lang="en-GB" altLang="en-US" sz="5400" i="1" dirty="0" smtClean="0">
                <a:latin typeface="Arial" charset="0"/>
                <a:cs typeface="Arial" charset="0"/>
              </a:rPr>
              <a:t>How could you kill trust?</a:t>
            </a:r>
            <a:endParaRPr lang="en-GB" altLang="en-US" sz="5400" dirty="0" smtClean="0">
              <a:latin typeface="Arial" charset="0"/>
              <a:cs typeface="Arial" charset="0"/>
            </a:endParaRPr>
          </a:p>
        </p:txBody>
      </p:sp>
      <p:pic>
        <p:nvPicPr>
          <p:cNvPr id="89091" name="Picture 5" descr="Image result for images of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2838450"/>
            <a:ext cx="5513388"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75" y="422275"/>
            <a:ext cx="8229600" cy="4525963"/>
          </a:xfrm>
        </p:spPr>
        <p:txBody>
          <a:bodyPr/>
          <a:lstStyle/>
          <a:p>
            <a:pPr>
              <a:buFont typeface="Arial" charset="0"/>
              <a:buChar char="•"/>
              <a:defRPr/>
            </a:pPr>
            <a:r>
              <a:rPr lang="en-GB" sz="3200" dirty="0">
                <a:solidFill>
                  <a:srgbClr val="272727"/>
                </a:solidFill>
              </a:rPr>
              <a:t>Offering only limited time</a:t>
            </a:r>
          </a:p>
          <a:p>
            <a:pPr>
              <a:buFont typeface="Arial" charset="0"/>
              <a:buChar char="•"/>
              <a:defRPr/>
            </a:pPr>
            <a:r>
              <a:rPr lang="en-GB" sz="3200" dirty="0">
                <a:solidFill>
                  <a:srgbClr val="272727"/>
                </a:solidFill>
              </a:rPr>
              <a:t>Not being readily available</a:t>
            </a:r>
          </a:p>
          <a:p>
            <a:pPr>
              <a:buFont typeface="Arial" charset="0"/>
              <a:buChar char="•"/>
              <a:defRPr/>
            </a:pPr>
            <a:r>
              <a:rPr lang="en-GB" sz="3200" dirty="0">
                <a:solidFill>
                  <a:srgbClr val="272727"/>
                </a:solidFill>
              </a:rPr>
              <a:t>Not being honest</a:t>
            </a:r>
          </a:p>
          <a:p>
            <a:pPr>
              <a:buFont typeface="Arial" charset="0"/>
              <a:buChar char="•"/>
              <a:defRPr/>
            </a:pPr>
            <a:r>
              <a:rPr lang="en-GB" sz="3200" dirty="0">
                <a:solidFill>
                  <a:srgbClr val="272727"/>
                </a:solidFill>
              </a:rPr>
              <a:t>Not returning calls, emails</a:t>
            </a:r>
          </a:p>
          <a:p>
            <a:pPr>
              <a:buFont typeface="Arial" charset="0"/>
              <a:buChar char="•"/>
              <a:defRPr/>
            </a:pPr>
            <a:r>
              <a:rPr lang="en-GB" sz="3200" dirty="0">
                <a:solidFill>
                  <a:srgbClr val="272727"/>
                </a:solidFill>
              </a:rPr>
              <a:t>Thinking about own issues and problems</a:t>
            </a:r>
          </a:p>
          <a:p>
            <a:pPr>
              <a:buFont typeface="Arial" charset="0"/>
              <a:buChar char="•"/>
              <a:defRPr/>
            </a:pPr>
            <a:r>
              <a:rPr lang="en-GB" sz="3200" dirty="0">
                <a:solidFill>
                  <a:srgbClr val="272727"/>
                </a:solidFill>
              </a:rPr>
              <a:t>Listening for the things you want to hear</a:t>
            </a:r>
          </a:p>
          <a:p>
            <a:pPr>
              <a:buFont typeface="Arial" charset="0"/>
              <a:buChar char="•"/>
              <a:defRPr/>
            </a:pPr>
            <a:r>
              <a:rPr lang="en-GB" sz="3200" dirty="0">
                <a:solidFill>
                  <a:srgbClr val="272727"/>
                </a:solidFill>
              </a:rPr>
              <a:t>Reporting conversation to others</a:t>
            </a:r>
          </a:p>
          <a:p>
            <a:pPr>
              <a:buFont typeface="Arial" charset="0"/>
              <a:buChar char="•"/>
              <a:defRPr/>
            </a:pPr>
            <a:r>
              <a:rPr lang="en-GB" sz="3200" dirty="0">
                <a:solidFill>
                  <a:srgbClr val="272727"/>
                </a:solidFill>
              </a:rPr>
              <a:t>Telling her what to do</a:t>
            </a:r>
          </a:p>
          <a:p>
            <a:pPr>
              <a:buFont typeface="Arial" charset="0"/>
              <a:buChar char="•"/>
              <a:defRPr/>
            </a:pPr>
            <a:r>
              <a:rPr lang="en-GB" sz="3200" dirty="0">
                <a:solidFill>
                  <a:srgbClr val="272727"/>
                </a:solidFill>
              </a:rPr>
              <a:t>Correcting her views and decisions</a:t>
            </a:r>
          </a:p>
          <a:p>
            <a:pPr>
              <a:buFont typeface="Arial" charset="0"/>
              <a:buChar char="•"/>
              <a:defRPr/>
            </a:pPr>
            <a:endParaRPr lang="en-AU" sz="3200" dirty="0"/>
          </a:p>
        </p:txBody>
      </p:sp>
      <p:pic>
        <p:nvPicPr>
          <p:cNvPr id="901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803275"/>
            <a:ext cx="18780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AU" altLang="en-US" smtClean="0"/>
              <a:t>Steps to Qualification</a:t>
            </a:r>
          </a:p>
        </p:txBody>
      </p:sp>
      <p:pic>
        <p:nvPicPr>
          <p:cNvPr id="911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25725" y="1600200"/>
            <a:ext cx="3892550" cy="4525963"/>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19088" y="333375"/>
            <a:ext cx="8229600" cy="2968625"/>
          </a:xfrm>
        </p:spPr>
        <p:txBody>
          <a:bodyPr/>
          <a:lstStyle/>
          <a:p>
            <a:pPr algn="ctr"/>
            <a:r>
              <a:rPr lang="en-AU" altLang="en-US" sz="6000" smtClean="0"/>
              <a:t>Recognition of Prior Learning</a:t>
            </a:r>
            <a:endParaRPr lang="en-GB" altLang="en-US" sz="6000" smtClean="0"/>
          </a:p>
        </p:txBody>
      </p:sp>
      <p:pic>
        <p:nvPicPr>
          <p:cNvPr id="921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2290763"/>
            <a:ext cx="255746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dirty="0" smtClean="0"/>
              <a:t>RPL standard of evidence</a:t>
            </a:r>
          </a:p>
        </p:txBody>
      </p:sp>
      <p:sp>
        <p:nvSpPr>
          <p:cNvPr id="93187" name="Content Placeholder 2"/>
          <p:cNvSpPr>
            <a:spLocks noGrp="1"/>
          </p:cNvSpPr>
          <p:nvPr>
            <p:ph idx="1"/>
          </p:nvPr>
        </p:nvSpPr>
        <p:spPr/>
        <p:txBody>
          <a:bodyPr/>
          <a:lstStyle/>
          <a:p>
            <a:pPr>
              <a:spcBef>
                <a:spcPts val="600"/>
              </a:spcBef>
            </a:pPr>
            <a:r>
              <a:rPr lang="en-GB" altLang="en-US" sz="4800" b="1" smtClean="0">
                <a:solidFill>
                  <a:srgbClr val="272727"/>
                </a:solidFill>
              </a:rPr>
              <a:t>Current</a:t>
            </a:r>
            <a:r>
              <a:rPr lang="en-GB" altLang="en-US" sz="4800" smtClean="0">
                <a:solidFill>
                  <a:srgbClr val="272727"/>
                </a:solidFill>
              </a:rPr>
              <a:t> </a:t>
            </a:r>
            <a:endParaRPr lang="en-AU" altLang="en-US" sz="4800" smtClean="0">
              <a:solidFill>
                <a:srgbClr val="272727"/>
              </a:solidFill>
            </a:endParaRPr>
          </a:p>
          <a:p>
            <a:pPr>
              <a:spcBef>
                <a:spcPts val="600"/>
              </a:spcBef>
            </a:pPr>
            <a:r>
              <a:rPr lang="en-GB" altLang="en-US" sz="4800" b="1" smtClean="0">
                <a:solidFill>
                  <a:srgbClr val="272727"/>
                </a:solidFill>
              </a:rPr>
              <a:t>Authentic</a:t>
            </a:r>
            <a:endParaRPr lang="en-AU" altLang="en-US" sz="4800" smtClean="0">
              <a:solidFill>
                <a:srgbClr val="272727"/>
              </a:solidFill>
            </a:endParaRPr>
          </a:p>
          <a:p>
            <a:pPr>
              <a:spcBef>
                <a:spcPts val="600"/>
              </a:spcBef>
            </a:pPr>
            <a:r>
              <a:rPr lang="en-GB" altLang="en-US" sz="4800" b="1" smtClean="0">
                <a:solidFill>
                  <a:srgbClr val="272727"/>
                </a:solidFill>
              </a:rPr>
              <a:t>Relevant</a:t>
            </a:r>
            <a:endParaRPr lang="en-AU" altLang="en-US" sz="4800" smtClean="0">
              <a:solidFill>
                <a:srgbClr val="272727"/>
              </a:solidFill>
            </a:endParaRPr>
          </a:p>
          <a:p>
            <a:pPr>
              <a:spcBef>
                <a:spcPts val="600"/>
              </a:spcBef>
            </a:pPr>
            <a:r>
              <a:rPr lang="en-GB" altLang="en-US" sz="4800" b="1" smtClean="0">
                <a:solidFill>
                  <a:srgbClr val="272727"/>
                </a:solidFill>
              </a:rPr>
              <a:t>Sufficient</a:t>
            </a:r>
            <a:endParaRPr lang="en-AU" altLang="en-US" sz="4800" smtClean="0">
              <a:solidFill>
                <a:srgbClr val="272727"/>
              </a:solidFill>
            </a:endParaRPr>
          </a:p>
          <a:p>
            <a:endParaRPr lang="en-GB" altLang="en-US" smtClean="0">
              <a:solidFill>
                <a:srgbClr val="272727"/>
              </a:solidFill>
            </a:endParaRPr>
          </a:p>
        </p:txBody>
      </p:sp>
      <p:pic>
        <p:nvPicPr>
          <p:cNvPr id="931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1916113"/>
            <a:ext cx="2449512"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415925"/>
            <a:ext cx="8229600" cy="6231618"/>
          </a:xfrm>
        </p:spPr>
        <p:txBody>
          <a:bodyPr/>
          <a:lstStyle/>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Aim is to value experiences of new Leaders and Managers</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If in doubt be generous UNLESS                      a “Being Safe” activity/requirement</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RPL outlined in the Passport is                      not finite – explore additional RPL</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a:solidFill>
                  <a:srgbClr val="272727"/>
                </a:solidFill>
                <a:ea typeface="Calibri" pitchFamily="34" charset="0"/>
              </a:rPr>
              <a:t>If in doubt refer to State L&amp;D Manager,        who will put you in contact with the                     State RPL Liaison</a:t>
            </a:r>
          </a:p>
          <a:p>
            <a:pPr marL="0" lvl="1" indent="0" defTabSz="914400">
              <a:spcBef>
                <a:spcPct val="0"/>
              </a:spcBef>
              <a:buFont typeface="Arial" charset="0"/>
              <a:buNone/>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RPL opens communication</a:t>
            </a:r>
            <a:endParaRPr lang="en-AU" sz="2800" dirty="0" smtClean="0">
              <a:solidFill>
                <a:srgbClr val="272727"/>
              </a:solidFill>
            </a:endParaRPr>
          </a:p>
          <a:p>
            <a:pPr>
              <a:buFont typeface="Arial" charset="0"/>
              <a:buChar char="•"/>
              <a:defRPr/>
            </a:pPr>
            <a:endParaRPr lang="en-GB" dirty="0"/>
          </a:p>
        </p:txBody>
      </p:sp>
      <p:pic>
        <p:nvPicPr>
          <p:cNvPr id="942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3013" y="1482725"/>
            <a:ext cx="179387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1"/>
          <p:cNvSpPr txBox="1">
            <a:spLocks noChangeArrowheads="1"/>
          </p:cNvSpPr>
          <p:nvPr/>
        </p:nvSpPr>
        <p:spPr bwMode="auto">
          <a:xfrm>
            <a:off x="6650038" y="3227388"/>
            <a:ext cx="10953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506413"/>
            <a:ext cx="8229600" cy="4525962"/>
          </a:xfrm>
        </p:spPr>
        <p:txBody>
          <a:bodyPr/>
          <a:lstStyle/>
          <a:p>
            <a:pPr marL="0" indent="0" algn="ctr">
              <a:buFont typeface="Arial" panose="020B0604020202020204" pitchFamily="34" charset="0"/>
              <a:buNone/>
            </a:pPr>
            <a:r>
              <a:rPr lang="en-AU" altLang="en-US" sz="5400" b="1" dirty="0" smtClean="0">
                <a:solidFill>
                  <a:srgbClr val="FFC000"/>
                </a:solidFill>
              </a:rPr>
              <a:t>Exercise  on </a:t>
            </a:r>
          </a:p>
          <a:p>
            <a:pPr marL="0" indent="0" algn="ctr">
              <a:buFont typeface="Arial" panose="020B0604020202020204" pitchFamily="34" charset="0"/>
              <a:buNone/>
            </a:pPr>
            <a:r>
              <a:rPr lang="en-AU" altLang="en-US" sz="5400" b="1" dirty="0" smtClean="0">
                <a:solidFill>
                  <a:srgbClr val="FFC000"/>
                </a:solidFill>
              </a:rPr>
              <a:t>Assessing RPL</a:t>
            </a:r>
          </a:p>
        </p:txBody>
      </p:sp>
      <p:pic>
        <p:nvPicPr>
          <p:cNvPr id="952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478213"/>
            <a:ext cx="24733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Passport </a:t>
            </a:r>
          </a:p>
        </p:txBody>
      </p:sp>
      <p:sp>
        <p:nvSpPr>
          <p:cNvPr id="13315" name="Content Placeholder 2"/>
          <p:cNvSpPr>
            <a:spLocks noGrp="1"/>
          </p:cNvSpPr>
          <p:nvPr>
            <p:ph idx="1"/>
          </p:nvPr>
        </p:nvSpPr>
        <p:spPr>
          <a:xfrm>
            <a:off x="263525" y="1417638"/>
            <a:ext cx="8229600" cy="4525962"/>
          </a:xfrm>
        </p:spPr>
        <p:txBody>
          <a:bodyPr/>
          <a:lstStyle/>
          <a:p>
            <a:pPr marL="0" indent="0">
              <a:buFont typeface="Arial" panose="020B0604020202020204" pitchFamily="34" charset="0"/>
              <a:buNone/>
            </a:pPr>
            <a:r>
              <a:rPr lang="en-AU" altLang="en-US" sz="3600" dirty="0" smtClean="0">
                <a:solidFill>
                  <a:srgbClr val="272727"/>
                </a:solidFill>
              </a:rPr>
              <a:t>How many activities does the Qualified Leader have to sign in the passport?</a:t>
            </a:r>
          </a:p>
          <a:p>
            <a:pPr marL="0" indent="0">
              <a:buFont typeface="Arial" panose="020B0604020202020204" pitchFamily="34" charset="0"/>
              <a:buNone/>
            </a:pPr>
            <a:endParaRPr lang="en-GB" altLang="en-US" sz="3600" dirty="0" smtClean="0">
              <a:solidFill>
                <a:srgbClr val="272727"/>
              </a:solidFill>
            </a:endParaRP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3062288"/>
            <a:ext cx="43608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214993" y="673100"/>
            <a:ext cx="7651750" cy="4525963"/>
          </a:xfrm>
        </p:spPr>
        <p:txBody>
          <a:bodyPr/>
          <a:lstStyle/>
          <a:p>
            <a:pPr marL="0" indent="0">
              <a:buFont typeface="Arial" panose="020B0604020202020204" pitchFamily="34" charset="0"/>
              <a:buNone/>
            </a:pPr>
            <a:r>
              <a:rPr lang="en-AU" altLang="en-US" sz="3600" b="1" dirty="0" smtClean="0">
                <a:solidFill>
                  <a:srgbClr val="FFC000"/>
                </a:solidFill>
              </a:rPr>
              <a:t>Unit Leader/Assistant Unit </a:t>
            </a:r>
            <a:r>
              <a:rPr lang="en-AU" altLang="en-US" sz="3600" b="1" dirty="0" smtClean="0">
                <a:solidFill>
                  <a:srgbClr val="FFC000"/>
                </a:solidFill>
              </a:rPr>
              <a:t>Leader</a:t>
            </a:r>
            <a:endParaRPr lang="en-AU" altLang="en-US" sz="3600" b="1" dirty="0" smtClean="0">
              <a:solidFill>
                <a:srgbClr val="FFC000"/>
              </a:solidFill>
            </a:endParaRPr>
          </a:p>
          <a:p>
            <a:pPr marL="0" indent="0">
              <a:buFont typeface="Arial" panose="020B0604020202020204" pitchFamily="34" charset="0"/>
              <a:buNone/>
            </a:pPr>
            <a:endParaRPr lang="en-AU" altLang="en-US" dirty="0" smtClean="0">
              <a:solidFill>
                <a:srgbClr val="272727"/>
              </a:solidFill>
            </a:endParaRPr>
          </a:p>
          <a:p>
            <a:pPr marL="0" indent="0">
              <a:buFont typeface="Arial" panose="020B0604020202020204" pitchFamily="34" charset="0"/>
              <a:buNone/>
            </a:pPr>
            <a:r>
              <a:rPr lang="en-AU" altLang="en-US" dirty="0" smtClean="0">
                <a:solidFill>
                  <a:srgbClr val="272727"/>
                </a:solidFill>
              </a:rPr>
              <a:t>Kirsty works at the local club as a shift manager and is an active volunteer with the local SES unit.  She is 25 years of age and wants to be a Guide Leader for a Unit of 14-18 year olds.    </a:t>
            </a:r>
          </a:p>
          <a:p>
            <a:pPr marL="0" indent="0">
              <a:buFont typeface="Arial" panose="020B0604020202020204" pitchFamily="34" charset="0"/>
              <a:buNone/>
            </a:pPr>
            <a:endParaRPr lang="en-AU" altLang="en-US" dirty="0" smtClean="0">
              <a:solidFill>
                <a:srgbClr val="272727"/>
              </a:solidFill>
            </a:endParaRPr>
          </a:p>
          <a:p>
            <a:pPr marL="0" indent="0">
              <a:buFont typeface="Arial" panose="020B0604020202020204" pitchFamily="34" charset="0"/>
              <a:buNone/>
            </a:pPr>
            <a:r>
              <a:rPr lang="en-AU" altLang="en-US" dirty="0" smtClean="0">
                <a:solidFill>
                  <a:srgbClr val="272727"/>
                </a:solidFill>
              </a:rPr>
              <a:t>She was involved in Guiding from the age of 7 but left when she turned 16 as there was not a suitable Guide Unit in the area.  </a:t>
            </a:r>
          </a:p>
          <a:p>
            <a:pPr marL="0" indent="0">
              <a:buFont typeface="Arial" panose="020B0604020202020204" pitchFamily="34" charset="0"/>
              <a:buNone/>
            </a:pPr>
            <a:endParaRPr lang="en-AU" altLang="en-US" dirty="0" smtClean="0">
              <a:solidFill>
                <a:srgbClr val="272727"/>
              </a:solidFill>
            </a:endParaRPr>
          </a:p>
          <a:p>
            <a:pPr marL="0" indent="0">
              <a:buFont typeface="Arial" panose="020B0604020202020204" pitchFamily="34" charset="0"/>
              <a:buNone/>
            </a:pPr>
            <a:r>
              <a:rPr lang="en-AU" altLang="en-US" dirty="0" smtClean="0">
                <a:solidFill>
                  <a:srgbClr val="272727"/>
                </a:solidFill>
              </a:rPr>
              <a:t>What, if any, RPL can you grant her?</a:t>
            </a:r>
          </a:p>
          <a:p>
            <a:pPr marL="0" indent="0">
              <a:buFont typeface="Arial" panose="020B0604020202020204" pitchFamily="34" charset="0"/>
              <a:buNone/>
            </a:pPr>
            <a:r>
              <a:rPr lang="en-AU" altLang="en-US" dirty="0" smtClean="0">
                <a:solidFill>
                  <a:schemeClr val="tx1"/>
                </a:solidFill>
              </a:rPr>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AU" altLang="en-US" dirty="0" smtClean="0">
                <a:solidFill>
                  <a:srgbClr val="FFC000"/>
                </a:solidFill>
              </a:rPr>
              <a:t>Answer </a:t>
            </a:r>
          </a:p>
        </p:txBody>
      </p:sp>
      <p:sp>
        <p:nvSpPr>
          <p:cNvPr id="3" name="Content Placeholder 2"/>
          <p:cNvSpPr>
            <a:spLocks noGrp="1"/>
          </p:cNvSpPr>
          <p:nvPr>
            <p:ph idx="1"/>
          </p:nvPr>
        </p:nvSpPr>
        <p:spPr/>
        <p:txBody>
          <a:bodyPr/>
          <a:lstStyle/>
          <a:p>
            <a:pPr>
              <a:buFont typeface="Arial" charset="0"/>
              <a:buChar char="•"/>
              <a:defRPr/>
            </a:pPr>
            <a:r>
              <a:rPr lang="en-AU" i="1" dirty="0">
                <a:solidFill>
                  <a:srgbClr val="272727"/>
                </a:solidFill>
              </a:rPr>
              <a:t>If she has a First Aid qualification – Being Safe:  Basic Emergency Life Support</a:t>
            </a:r>
            <a:endParaRPr lang="en-AU" dirty="0">
              <a:solidFill>
                <a:srgbClr val="272727"/>
              </a:solidFill>
            </a:endParaRPr>
          </a:p>
          <a:p>
            <a:pPr>
              <a:buFont typeface="Arial" charset="0"/>
              <a:buChar char="•"/>
              <a:defRPr/>
            </a:pPr>
            <a:r>
              <a:rPr lang="en-AU" i="1" dirty="0">
                <a:solidFill>
                  <a:srgbClr val="272727"/>
                </a:solidFill>
              </a:rPr>
              <a:t>If she has a Basic Food Hygiene qualification – Being Safe: Activity 7 – </a:t>
            </a:r>
            <a:r>
              <a:rPr lang="en-GB" i="1" dirty="0">
                <a:solidFill>
                  <a:srgbClr val="272727"/>
                </a:solidFill>
              </a:rPr>
              <a:t>Use safe food handling procedures during Unit meetings.</a:t>
            </a:r>
            <a:endParaRPr lang="en-AU" dirty="0">
              <a:solidFill>
                <a:srgbClr val="272727"/>
              </a:solidFill>
            </a:endParaRPr>
          </a:p>
          <a:p>
            <a:pPr>
              <a:buFont typeface="Arial" charset="0"/>
              <a:buChar char="•"/>
              <a:defRPr/>
            </a:pPr>
            <a:endParaRPr lang="en-AU" dirty="0"/>
          </a:p>
          <a:p>
            <a:pPr>
              <a:buFont typeface="Arial" charset="0"/>
              <a:buChar char="•"/>
              <a:defRPr/>
            </a:pPr>
            <a:endParaRPr lang="en-AU"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457" y="449036"/>
            <a:ext cx="7685314" cy="5216525"/>
          </a:xfrm>
        </p:spPr>
        <p:txBody>
          <a:bodyPr/>
          <a:lstStyle/>
          <a:p>
            <a:pPr marL="0" indent="0">
              <a:buFont typeface="Arial" charset="0"/>
              <a:buNone/>
              <a:defRPr/>
            </a:pPr>
            <a:r>
              <a:rPr lang="en-AU" altLang="en-US" sz="3600" b="1" dirty="0">
                <a:solidFill>
                  <a:srgbClr val="FFC000"/>
                </a:solidFill>
                <a:latin typeface="Arial" charset="0"/>
                <a:cs typeface="Arial" charset="0"/>
              </a:rPr>
              <a:t>Unit Leader/Assistant Unit Leader</a:t>
            </a:r>
          </a:p>
          <a:p>
            <a:pPr marL="0" indent="0">
              <a:buFont typeface="Arial" charset="0"/>
              <a:buNone/>
              <a:defRPr/>
            </a:pPr>
            <a:endParaRPr lang="en-AU" dirty="0" smtClean="0">
              <a:solidFill>
                <a:srgbClr val="272727"/>
              </a:solidFill>
            </a:endParaRPr>
          </a:p>
          <a:p>
            <a:pPr marL="0" indent="0">
              <a:buFont typeface="Arial" charset="0"/>
              <a:buNone/>
              <a:defRPr/>
            </a:pPr>
            <a:r>
              <a:rPr lang="en-AU" dirty="0" smtClean="0">
                <a:solidFill>
                  <a:srgbClr val="272727"/>
                </a:solidFill>
              </a:rPr>
              <a:t>Narelle </a:t>
            </a:r>
            <a:r>
              <a:rPr lang="en-AU" dirty="0">
                <a:solidFill>
                  <a:srgbClr val="272727"/>
                </a:solidFill>
              </a:rPr>
              <a:t>is 35 years old and has been a Scout Leader for the last five years. </a:t>
            </a:r>
            <a:endParaRPr lang="en-AU" dirty="0" smtClean="0">
              <a:solidFill>
                <a:srgbClr val="272727"/>
              </a:solidFill>
            </a:endParaRPr>
          </a:p>
          <a:p>
            <a:pPr marL="0" indent="0">
              <a:buFont typeface="Arial" charset="0"/>
              <a:buNone/>
              <a:defRPr/>
            </a:pPr>
            <a:r>
              <a:rPr lang="en-AU" dirty="0" smtClean="0">
                <a:solidFill>
                  <a:srgbClr val="272727"/>
                </a:solidFill>
              </a:rPr>
              <a:t>When </a:t>
            </a:r>
            <a:r>
              <a:rPr lang="en-AU" dirty="0">
                <a:solidFill>
                  <a:srgbClr val="272727"/>
                </a:solidFill>
              </a:rPr>
              <a:t>her son turned 7 </a:t>
            </a:r>
            <a:r>
              <a:rPr lang="en-AU" dirty="0" smtClean="0">
                <a:solidFill>
                  <a:srgbClr val="272727"/>
                </a:solidFill>
              </a:rPr>
              <a:t>she decided </a:t>
            </a:r>
            <a:r>
              <a:rPr lang="en-AU" dirty="0">
                <a:solidFill>
                  <a:srgbClr val="272727"/>
                </a:solidFill>
              </a:rPr>
              <a:t>to join Scouts as an Assistant Leader.  </a:t>
            </a:r>
            <a:endParaRPr lang="en-AU" dirty="0" smtClean="0">
              <a:solidFill>
                <a:srgbClr val="272727"/>
              </a:solidFill>
            </a:endParaRPr>
          </a:p>
          <a:p>
            <a:pPr marL="0" indent="0">
              <a:buFont typeface="Arial" charset="0"/>
              <a:buNone/>
              <a:defRPr/>
            </a:pPr>
            <a:r>
              <a:rPr lang="en-AU" dirty="0" smtClean="0">
                <a:solidFill>
                  <a:srgbClr val="272727"/>
                </a:solidFill>
              </a:rPr>
              <a:t>Now </a:t>
            </a:r>
            <a:r>
              <a:rPr lang="en-AU" dirty="0">
                <a:solidFill>
                  <a:srgbClr val="272727"/>
                </a:solidFill>
              </a:rPr>
              <a:t>her daughter is turning 7, she wants to become a Guide Leader.  </a:t>
            </a:r>
            <a:endParaRPr lang="en-AU" dirty="0" smtClean="0">
              <a:solidFill>
                <a:srgbClr val="272727"/>
              </a:solidFill>
            </a:endParaRPr>
          </a:p>
          <a:p>
            <a:pPr marL="0" indent="0">
              <a:buFont typeface="Arial" charset="0"/>
              <a:buNone/>
              <a:defRPr/>
            </a:pPr>
            <a:r>
              <a:rPr lang="en-AU" dirty="0" smtClean="0">
                <a:solidFill>
                  <a:srgbClr val="272727"/>
                </a:solidFill>
              </a:rPr>
              <a:t>She </a:t>
            </a:r>
            <a:r>
              <a:rPr lang="en-AU" dirty="0">
                <a:solidFill>
                  <a:srgbClr val="272727"/>
                </a:solidFill>
              </a:rPr>
              <a:t>has completed the Scout Leadership training, has a current First Aid certificate, and keeps the pack’s financial records.  </a:t>
            </a:r>
            <a:endParaRPr lang="en-AU" dirty="0" smtClean="0">
              <a:solidFill>
                <a:srgbClr val="272727"/>
              </a:solidFill>
            </a:endParaRPr>
          </a:p>
          <a:p>
            <a:pPr marL="0" indent="0">
              <a:buFont typeface="Arial" charset="0"/>
              <a:buNone/>
              <a:defRPr/>
            </a:pPr>
            <a:r>
              <a:rPr lang="en-AU" dirty="0" smtClean="0">
                <a:solidFill>
                  <a:srgbClr val="272727"/>
                </a:solidFill>
              </a:rPr>
              <a:t>On </a:t>
            </a:r>
            <a:r>
              <a:rPr lang="en-AU" dirty="0">
                <a:solidFill>
                  <a:srgbClr val="272727"/>
                </a:solidFill>
              </a:rPr>
              <a:t>camp she is always Quartermaster</a:t>
            </a:r>
            <a:r>
              <a:rPr lang="en-AU" dirty="0" smtClean="0">
                <a:solidFill>
                  <a:srgbClr val="272727"/>
                </a:solidFill>
              </a:rPr>
              <a:t>.</a:t>
            </a:r>
          </a:p>
          <a:p>
            <a:pPr marL="0" indent="0">
              <a:buFont typeface="Arial" charset="0"/>
              <a:buNone/>
              <a:defRPr/>
            </a:pPr>
            <a:endParaRPr lang="en-AU" dirty="0" smtClean="0">
              <a:solidFill>
                <a:srgbClr val="272727"/>
              </a:solidFill>
            </a:endParaRPr>
          </a:p>
          <a:p>
            <a:pPr marL="0" indent="0">
              <a:buFont typeface="Arial" charset="0"/>
              <a:buNone/>
              <a:defRPr/>
            </a:pPr>
            <a:r>
              <a:rPr lang="en-AU" dirty="0" smtClean="0">
                <a:solidFill>
                  <a:srgbClr val="272727"/>
                </a:solidFill>
              </a:rPr>
              <a:t>What</a:t>
            </a:r>
            <a:r>
              <a:rPr lang="en-AU" dirty="0">
                <a:solidFill>
                  <a:srgbClr val="272727"/>
                </a:solidFill>
              </a:rPr>
              <a:t>, if any, RPL can you grant her?</a:t>
            </a:r>
          </a:p>
          <a:p>
            <a:pPr marL="0" indent="0">
              <a:buFont typeface="Arial" charset="0"/>
              <a:buNone/>
              <a:defRPr/>
            </a:pPr>
            <a:endParaRPr lang="en-AU" dirty="0">
              <a:solidFill>
                <a:schemeClr val="tx1"/>
              </a:solidFill>
            </a:endParaRPr>
          </a:p>
          <a:p>
            <a:pPr>
              <a:buFont typeface="Arial" charset="0"/>
              <a:buChar char="•"/>
              <a:defRPr/>
            </a:pPr>
            <a:endParaRPr lang="en-AU" dirty="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38113" y="1052513"/>
            <a:ext cx="8229600" cy="4525962"/>
          </a:xfrm>
        </p:spPr>
        <p:txBody>
          <a:bodyPr/>
          <a:lstStyle/>
          <a:p>
            <a:r>
              <a:rPr lang="en-AU" altLang="en-US" i="1" smtClean="0">
                <a:solidFill>
                  <a:srgbClr val="272727"/>
                </a:solidFill>
              </a:rPr>
              <a:t>Being a Leader of your Unit – all activities</a:t>
            </a:r>
            <a:endParaRPr lang="en-AU" altLang="en-US" smtClean="0">
              <a:solidFill>
                <a:srgbClr val="272727"/>
              </a:solidFill>
            </a:endParaRPr>
          </a:p>
          <a:p>
            <a:r>
              <a:rPr lang="en-AU" altLang="en-US" i="1" smtClean="0">
                <a:solidFill>
                  <a:srgbClr val="272727"/>
                </a:solidFill>
              </a:rPr>
              <a:t>Being part of Guiding – a number of activities based on discussion with Learning Partner, if she is able to demonstrate acceptable knowledge and skill.  The LP should verify judgement with State RPL Liaison.</a:t>
            </a:r>
            <a:endParaRPr lang="en-AU" altLang="en-US" smtClean="0">
              <a:solidFill>
                <a:srgbClr val="272727"/>
              </a:solidFill>
            </a:endParaRPr>
          </a:p>
          <a:p>
            <a:r>
              <a:rPr lang="en-AU" altLang="en-US" i="1" smtClean="0">
                <a:solidFill>
                  <a:srgbClr val="272727"/>
                </a:solidFill>
              </a:rPr>
              <a:t>Managing your Unit:  Activity 5 – Keep financial records in accordance with SGGO policies for six weeks </a:t>
            </a:r>
            <a:endParaRPr lang="en-AU" altLang="en-US" smtClean="0">
              <a:solidFill>
                <a:srgbClr val="272727"/>
              </a:solidFill>
            </a:endParaRPr>
          </a:p>
          <a:p>
            <a:r>
              <a:rPr lang="en-AU" altLang="en-US" i="1" smtClean="0">
                <a:solidFill>
                  <a:srgbClr val="272727"/>
                </a:solidFill>
              </a:rPr>
              <a:t>Managing your Unit:  Activity 6 - Budget for an event/camp and discuss with District Leader </a:t>
            </a:r>
            <a:endParaRPr lang="en-AU" altLang="en-US" smtClean="0">
              <a:solidFill>
                <a:srgbClr val="272727"/>
              </a:solidFill>
            </a:endParaRPr>
          </a:p>
          <a:p>
            <a:r>
              <a:rPr lang="en-AU" altLang="en-US" i="1" smtClean="0">
                <a:solidFill>
                  <a:srgbClr val="272727"/>
                </a:solidFill>
              </a:rPr>
              <a:t>Being Safe:  Provide Basic Emergency Life Support</a:t>
            </a:r>
            <a:endParaRPr lang="en-AU" altLang="en-US" smtClean="0">
              <a:solidFill>
                <a:srgbClr val="272727"/>
              </a:solidFill>
            </a:endParaRPr>
          </a:p>
          <a:p>
            <a:r>
              <a:rPr lang="en-AU" altLang="en-US" i="1" smtClean="0">
                <a:solidFill>
                  <a:srgbClr val="272727"/>
                </a:solidFill>
              </a:rPr>
              <a:t>Being Safe:  Activity 7 – </a:t>
            </a:r>
            <a:r>
              <a:rPr lang="en-GB" altLang="en-US" i="1" smtClean="0">
                <a:solidFill>
                  <a:srgbClr val="272727"/>
                </a:solidFill>
              </a:rPr>
              <a:t>Use safe food handling procedures during Unit meetings.</a:t>
            </a:r>
            <a:endParaRPr lang="en-AU" altLang="en-US" smtClean="0">
              <a:solidFill>
                <a:srgbClr val="272727"/>
              </a:solidFill>
            </a:endParaRPr>
          </a:p>
          <a:p>
            <a:endParaRPr lang="en-AU" altLang="en-US" smtClean="0">
              <a:solidFill>
                <a:srgbClr val="272727"/>
              </a:solidFill>
            </a:endParaRPr>
          </a:p>
        </p:txBody>
      </p:sp>
      <p:sp>
        <p:nvSpPr>
          <p:cNvPr id="99331" name="TextBox 1"/>
          <p:cNvSpPr txBox="1">
            <a:spLocks noChangeArrowheads="1"/>
          </p:cNvSpPr>
          <p:nvPr/>
        </p:nvSpPr>
        <p:spPr bwMode="auto">
          <a:xfrm>
            <a:off x="679450" y="319088"/>
            <a:ext cx="2881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4000" b="1" dirty="0">
                <a:solidFill>
                  <a:srgbClr val="FFC000"/>
                </a:solidFill>
              </a:rPr>
              <a:t>Answer</a:t>
            </a:r>
            <a:r>
              <a:rPr lang="en-AU" altLang="en-US" sz="4000" dirty="0">
                <a:solidFill>
                  <a:srgbClr val="0070C0"/>
                </a:solidFill>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AU" altLang="en-US" dirty="0" smtClean="0"/>
              <a:t>District Manager</a:t>
            </a:r>
            <a:endParaRPr lang="en-GB" altLang="en-US" dirty="0" smtClean="0"/>
          </a:p>
        </p:txBody>
      </p:sp>
      <p:sp>
        <p:nvSpPr>
          <p:cNvPr id="3" name="Content Placeholder 2"/>
          <p:cNvSpPr>
            <a:spLocks noGrp="1"/>
          </p:cNvSpPr>
          <p:nvPr>
            <p:ph idx="1"/>
          </p:nvPr>
        </p:nvSpPr>
        <p:spPr>
          <a:xfrm>
            <a:off x="234950" y="1073150"/>
            <a:ext cx="8229600" cy="4525963"/>
          </a:xfrm>
        </p:spPr>
        <p:txBody>
          <a:bodyPr/>
          <a:lstStyle/>
          <a:p>
            <a:pPr marL="0" indent="0">
              <a:buFont typeface="Arial" charset="0"/>
              <a:buNone/>
              <a:tabLst>
                <a:tab pos="2508250" algn="l"/>
              </a:tabLst>
              <a:defRPr/>
            </a:pPr>
            <a:r>
              <a:rPr lang="en-AU" dirty="0">
                <a:solidFill>
                  <a:schemeClr val="tx1"/>
                </a:solidFill>
              </a:rPr>
              <a:t>Sue is the Manager of the Canteen at the local Primary School.    Sue has had daughters in Guiding over the years, but none are currently involved.  Sue has been active on the Support Group for the past 10 years and has continued her involvement even after her daughters left Guiding as she enjoys the friendships and fun.  Currently Sue is also handling the paperwork for the family business which involves paying wages, invoicing customers and paying suppliers and completing the quarterly BAS. </a:t>
            </a:r>
          </a:p>
          <a:p>
            <a:pPr marL="0" indent="0">
              <a:buFont typeface="Arial" charset="0"/>
              <a:buNone/>
              <a:tabLst>
                <a:tab pos="2508250" algn="l"/>
              </a:tabLst>
              <a:defRPr/>
            </a:pPr>
            <a:r>
              <a:rPr lang="en-AU" dirty="0">
                <a:solidFill>
                  <a:schemeClr val="tx1"/>
                </a:solidFill>
              </a:rPr>
              <a:t> </a:t>
            </a:r>
          </a:p>
          <a:p>
            <a:pPr marL="0" indent="0">
              <a:buFont typeface="Arial" charset="0"/>
              <a:buNone/>
              <a:tabLst>
                <a:tab pos="2508250" algn="l"/>
              </a:tabLst>
              <a:defRPr/>
            </a:pPr>
            <a:r>
              <a:rPr lang="en-AU" dirty="0">
                <a:solidFill>
                  <a:schemeClr val="tx1"/>
                </a:solidFill>
              </a:rPr>
              <a:t>She wants to be the District Manager. </a:t>
            </a:r>
          </a:p>
          <a:p>
            <a:pPr marL="0" indent="0">
              <a:buFont typeface="Arial" charset="0"/>
              <a:buNone/>
              <a:tabLst>
                <a:tab pos="2508250" algn="l"/>
              </a:tabLst>
              <a:defRPr/>
            </a:pPr>
            <a:r>
              <a:rPr lang="en-AU" dirty="0">
                <a:solidFill>
                  <a:schemeClr val="tx1"/>
                </a:solidFill>
              </a:rPr>
              <a:t> </a:t>
            </a:r>
          </a:p>
          <a:p>
            <a:pPr marL="0" indent="0">
              <a:buFont typeface="Arial" charset="0"/>
              <a:buNone/>
              <a:tabLst>
                <a:tab pos="2508250" algn="l"/>
              </a:tabLst>
              <a:defRPr/>
            </a:pPr>
            <a:r>
              <a:rPr lang="en-AU" dirty="0">
                <a:solidFill>
                  <a:schemeClr val="tx1"/>
                </a:solidFill>
              </a:rPr>
              <a:t>What, if any, RPL can you grant her?</a:t>
            </a:r>
          </a:p>
          <a:p>
            <a:pPr marL="0" indent="0">
              <a:buFont typeface="Arial" charset="0"/>
              <a:buNone/>
              <a:defRPr/>
            </a:pP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AU" altLang="en-US" dirty="0" smtClean="0"/>
              <a:t>Answer </a:t>
            </a:r>
          </a:p>
        </p:txBody>
      </p:sp>
      <p:sp>
        <p:nvSpPr>
          <p:cNvPr id="3" name="Content Placeholder 2"/>
          <p:cNvSpPr>
            <a:spLocks noGrp="1"/>
          </p:cNvSpPr>
          <p:nvPr>
            <p:ph idx="1"/>
          </p:nvPr>
        </p:nvSpPr>
        <p:spPr>
          <a:xfrm>
            <a:off x="304800" y="1198563"/>
            <a:ext cx="8229600" cy="4525962"/>
          </a:xfrm>
        </p:spPr>
        <p:txBody>
          <a:bodyPr/>
          <a:lstStyle/>
          <a:p>
            <a:pPr>
              <a:buFont typeface="Arial" charset="0"/>
              <a:buChar char="•"/>
              <a:defRPr/>
            </a:pPr>
            <a:r>
              <a:rPr lang="en-AU" i="1" dirty="0" smtClean="0">
                <a:solidFill>
                  <a:schemeClr val="tx1"/>
                </a:solidFill>
              </a:rPr>
              <a:t>Leading </a:t>
            </a:r>
            <a:r>
              <a:rPr lang="en-AU" i="1" dirty="0">
                <a:solidFill>
                  <a:schemeClr val="tx1"/>
                </a:solidFill>
              </a:rPr>
              <a:t>your Team – Activity 4 – recognise leaders</a:t>
            </a:r>
          </a:p>
          <a:p>
            <a:pPr>
              <a:buFont typeface="Arial" charset="0"/>
              <a:buChar char="•"/>
              <a:defRPr/>
            </a:pPr>
            <a:r>
              <a:rPr lang="en-AU" i="1" dirty="0" err="1" smtClean="0">
                <a:solidFill>
                  <a:schemeClr val="tx1"/>
                </a:solidFill>
              </a:rPr>
              <a:t>Mianaging</a:t>
            </a:r>
            <a:r>
              <a:rPr lang="en-AU" i="1" dirty="0" smtClean="0">
                <a:solidFill>
                  <a:schemeClr val="tx1"/>
                </a:solidFill>
              </a:rPr>
              <a:t> </a:t>
            </a:r>
            <a:r>
              <a:rPr lang="en-AU" i="1" dirty="0">
                <a:solidFill>
                  <a:schemeClr val="tx1"/>
                </a:solidFill>
              </a:rPr>
              <a:t>Operational Risk - If First Aid qualifications held – Provide Basic Emergency Life Support HLTAID002 theory only</a:t>
            </a:r>
          </a:p>
          <a:p>
            <a:pPr>
              <a:buFont typeface="Arial" charset="0"/>
              <a:buChar char="•"/>
              <a:defRPr/>
            </a:pPr>
            <a:r>
              <a:rPr lang="en-AU" i="1" dirty="0" smtClean="0">
                <a:solidFill>
                  <a:schemeClr val="tx1"/>
                </a:solidFill>
              </a:rPr>
              <a:t>Managing </a:t>
            </a:r>
            <a:r>
              <a:rPr lang="en-AU" i="1" dirty="0">
                <a:solidFill>
                  <a:schemeClr val="tx1"/>
                </a:solidFill>
              </a:rPr>
              <a:t>Administration – 	</a:t>
            </a:r>
          </a:p>
          <a:p>
            <a:pPr marL="0" indent="0">
              <a:buFont typeface="Arial" charset="0"/>
              <a:buNone/>
              <a:defRPr/>
            </a:pPr>
            <a:r>
              <a:rPr lang="en-AU" i="1" dirty="0">
                <a:solidFill>
                  <a:schemeClr val="tx1"/>
                </a:solidFill>
              </a:rPr>
              <a:t>	Activity 2 – establish filing system</a:t>
            </a:r>
          </a:p>
          <a:p>
            <a:pPr marL="442913" indent="0">
              <a:buFont typeface="Arial" charset="0"/>
              <a:buNone/>
              <a:defRPr/>
            </a:pPr>
            <a:r>
              <a:rPr lang="en-AU" i="1" dirty="0">
                <a:solidFill>
                  <a:schemeClr val="tx1"/>
                </a:solidFill>
              </a:rPr>
              <a:t>Activity 5 – process finances for 3 months</a:t>
            </a:r>
          </a:p>
          <a:p>
            <a:pPr marL="442913" indent="0">
              <a:buFont typeface="Arial" charset="0"/>
              <a:buNone/>
              <a:defRPr/>
            </a:pPr>
            <a:r>
              <a:rPr lang="en-AU" i="1" dirty="0">
                <a:solidFill>
                  <a:schemeClr val="tx1"/>
                </a:solidFill>
              </a:rPr>
              <a:t>Activity 6 – discuss accounting requirements with treasurer</a:t>
            </a:r>
          </a:p>
          <a:p>
            <a:pPr marL="442913" indent="0">
              <a:buFont typeface="Arial" charset="0"/>
              <a:buNone/>
              <a:defRPr/>
            </a:pPr>
            <a:r>
              <a:rPr lang="en-AU" i="1" dirty="0">
                <a:solidFill>
                  <a:schemeClr val="tx1"/>
                </a:solidFill>
              </a:rPr>
              <a:t>Activity 7 – review budget vs expenditure</a:t>
            </a:r>
          </a:p>
          <a:p>
            <a:pPr>
              <a:buFont typeface="Arial" charset="0"/>
              <a:buChar char="•"/>
              <a:defRPr/>
            </a:pPr>
            <a:endParaRPr lang="en-AU"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AU" altLang="en-US" smtClean="0"/>
              <a:t>District Manager</a:t>
            </a:r>
          </a:p>
        </p:txBody>
      </p:sp>
      <p:sp>
        <p:nvSpPr>
          <p:cNvPr id="3" name="Content Placeholder 2"/>
          <p:cNvSpPr>
            <a:spLocks noGrp="1"/>
          </p:cNvSpPr>
          <p:nvPr>
            <p:ph idx="1"/>
          </p:nvPr>
        </p:nvSpPr>
        <p:spPr>
          <a:xfrm>
            <a:off x="181428" y="1600200"/>
            <a:ext cx="8229600" cy="4525963"/>
          </a:xfrm>
        </p:spPr>
        <p:txBody>
          <a:bodyPr/>
          <a:lstStyle/>
          <a:p>
            <a:pPr marL="0" indent="0">
              <a:buFont typeface="Arial" charset="0"/>
              <a:buNone/>
              <a:defRPr/>
            </a:pPr>
            <a:r>
              <a:rPr lang="en-AU" dirty="0">
                <a:solidFill>
                  <a:schemeClr val="tx1"/>
                </a:solidFill>
              </a:rPr>
              <a:t>Anne is a chartered accountant.  She has 2 daughters in the Unit but with her workload is unable to commit to a weekly meeting so has offered to be the District Manager.  Anne was a Guide in her youth but has not been involved for over 20 years.  As well as Guiding Anne is very involved with the CWA (currently the President) and decorates wedding cakes for the local bakery</a:t>
            </a:r>
            <a:r>
              <a:rPr lang="en-AU" dirty="0" smtClean="0">
                <a:solidFill>
                  <a:schemeClr val="tx1"/>
                </a:solidFill>
              </a:rPr>
              <a:t>.</a:t>
            </a:r>
          </a:p>
          <a:p>
            <a:pPr marL="0" indent="0">
              <a:buFont typeface="Arial" charset="0"/>
              <a:buNone/>
              <a:defRPr/>
            </a:pPr>
            <a:endParaRPr lang="en-AU" dirty="0">
              <a:solidFill>
                <a:schemeClr val="tx1"/>
              </a:solidFill>
            </a:endParaRPr>
          </a:p>
          <a:p>
            <a:pPr marL="0" indent="0">
              <a:buFont typeface="Arial" charset="0"/>
              <a:buNone/>
              <a:defRPr/>
            </a:pPr>
            <a:r>
              <a:rPr lang="en-AU" dirty="0">
                <a:solidFill>
                  <a:schemeClr val="tx1"/>
                </a:solidFill>
              </a:rPr>
              <a:t>What, if any, RPL can you grant her?</a:t>
            </a:r>
          </a:p>
          <a:p>
            <a:pPr marL="0" indent="0">
              <a:buFont typeface="Arial" charset="0"/>
              <a:buNone/>
              <a:defRPr/>
            </a:pPr>
            <a:endParaRPr lang="en-AU"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AU" altLang="en-US" smtClean="0"/>
              <a:t>Answer </a:t>
            </a:r>
          </a:p>
        </p:txBody>
      </p:sp>
      <p:sp>
        <p:nvSpPr>
          <p:cNvPr id="3" name="Content Placeholder 2"/>
          <p:cNvSpPr>
            <a:spLocks noGrp="1"/>
          </p:cNvSpPr>
          <p:nvPr>
            <p:ph idx="1"/>
          </p:nvPr>
        </p:nvSpPr>
        <p:spPr>
          <a:xfrm>
            <a:off x="207963" y="1225550"/>
            <a:ext cx="8229600" cy="4525963"/>
          </a:xfrm>
        </p:spPr>
        <p:txBody>
          <a:bodyPr/>
          <a:lstStyle/>
          <a:p>
            <a:pPr>
              <a:buFont typeface="Arial" charset="0"/>
              <a:buChar char="•"/>
              <a:defRPr/>
            </a:pPr>
            <a:r>
              <a:rPr lang="en-AU" i="1" dirty="0" smtClean="0">
                <a:solidFill>
                  <a:schemeClr val="tx1"/>
                </a:solidFill>
              </a:rPr>
              <a:t>Leading </a:t>
            </a:r>
            <a:r>
              <a:rPr lang="en-AU" i="1" dirty="0">
                <a:solidFill>
                  <a:schemeClr val="tx1"/>
                </a:solidFill>
              </a:rPr>
              <a:t>Guiding – Activity 6 – Chair 2 District Meetings</a:t>
            </a:r>
          </a:p>
          <a:p>
            <a:pPr>
              <a:buFont typeface="Arial" charset="0"/>
              <a:buChar char="•"/>
              <a:defRPr/>
            </a:pPr>
            <a:r>
              <a:rPr lang="en-AU" i="1" dirty="0" smtClean="0">
                <a:solidFill>
                  <a:schemeClr val="tx1"/>
                </a:solidFill>
              </a:rPr>
              <a:t>Leading </a:t>
            </a:r>
            <a:r>
              <a:rPr lang="en-AU" i="1" dirty="0">
                <a:solidFill>
                  <a:schemeClr val="tx1"/>
                </a:solidFill>
              </a:rPr>
              <a:t>your Team – Activity 4 – recognise leaders</a:t>
            </a:r>
          </a:p>
          <a:p>
            <a:pPr>
              <a:buFont typeface="Arial" charset="0"/>
              <a:buChar char="•"/>
              <a:defRPr/>
            </a:pPr>
            <a:r>
              <a:rPr lang="en-AU" i="1" dirty="0" smtClean="0">
                <a:solidFill>
                  <a:schemeClr val="tx1"/>
                </a:solidFill>
              </a:rPr>
              <a:t>Managing </a:t>
            </a:r>
            <a:r>
              <a:rPr lang="en-AU" i="1" dirty="0">
                <a:solidFill>
                  <a:schemeClr val="tx1"/>
                </a:solidFill>
              </a:rPr>
              <a:t>Operational Risk - If First Aid qualifications held – Provide Basic Emergency Life Support HLTAID002 theory only</a:t>
            </a:r>
          </a:p>
          <a:p>
            <a:pPr>
              <a:buFont typeface="Arial" charset="0"/>
              <a:buChar char="•"/>
              <a:defRPr/>
            </a:pPr>
            <a:r>
              <a:rPr lang="en-AU" i="1" dirty="0" smtClean="0">
                <a:solidFill>
                  <a:schemeClr val="tx1"/>
                </a:solidFill>
              </a:rPr>
              <a:t>Managing </a:t>
            </a:r>
            <a:r>
              <a:rPr lang="en-AU" i="1" dirty="0">
                <a:solidFill>
                  <a:schemeClr val="tx1"/>
                </a:solidFill>
              </a:rPr>
              <a:t>Administration – 	</a:t>
            </a:r>
          </a:p>
          <a:p>
            <a:pPr marL="442913" indent="0">
              <a:buFont typeface="Arial" charset="0"/>
              <a:buNone/>
              <a:defRPr/>
            </a:pPr>
            <a:r>
              <a:rPr lang="en-AU" i="1" dirty="0">
                <a:solidFill>
                  <a:schemeClr val="tx1"/>
                </a:solidFill>
              </a:rPr>
              <a:t>	Activity 2 – establish filing system</a:t>
            </a:r>
          </a:p>
          <a:p>
            <a:pPr marL="442913" indent="0">
              <a:buFont typeface="Arial" charset="0"/>
              <a:buNone/>
              <a:defRPr/>
            </a:pPr>
            <a:r>
              <a:rPr lang="en-AU" i="1" dirty="0">
                <a:solidFill>
                  <a:schemeClr val="tx1"/>
                </a:solidFill>
              </a:rPr>
              <a:t>Activity 5 – process finances for 3 months</a:t>
            </a:r>
          </a:p>
          <a:p>
            <a:pPr marL="442913" indent="0">
              <a:buFont typeface="Arial" charset="0"/>
              <a:buNone/>
              <a:defRPr/>
            </a:pPr>
            <a:r>
              <a:rPr lang="en-AU" i="1" dirty="0">
                <a:solidFill>
                  <a:schemeClr val="tx1"/>
                </a:solidFill>
              </a:rPr>
              <a:t>Activity 6 – discuss accounting requirements with treasurer</a:t>
            </a:r>
          </a:p>
          <a:p>
            <a:pPr marL="442913" indent="0">
              <a:buFont typeface="Arial" charset="0"/>
              <a:buNone/>
              <a:defRPr/>
            </a:pPr>
            <a:r>
              <a:rPr lang="en-AU" i="1" dirty="0">
                <a:solidFill>
                  <a:schemeClr val="tx1"/>
                </a:solidFill>
              </a:rPr>
              <a:t>Activity 7 – review budget vs expenditure</a:t>
            </a:r>
          </a:p>
          <a:p>
            <a:pPr>
              <a:buFont typeface="Arial" charset="0"/>
              <a:buChar char="•"/>
              <a:defRPr/>
            </a:pPr>
            <a:endParaRPr lang="en-AU"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4800" y="762000"/>
            <a:ext cx="7605713" cy="2605088"/>
          </a:xfrm>
        </p:spPr>
        <p:txBody>
          <a:bodyPr/>
          <a:lstStyle/>
          <a:p>
            <a:pPr algn="ctr"/>
            <a:r>
              <a:rPr lang="en-GB" altLang="en-US" i="1" dirty="0" smtClean="0"/>
              <a:t>What skills and knowledge are required to put together a Learning Plan?</a:t>
            </a:r>
            <a:endParaRPr lang="en-GB" altLang="en-US" dirty="0" smtClean="0"/>
          </a:p>
        </p:txBody>
      </p:sp>
      <p:pic>
        <p:nvPicPr>
          <p:cNvPr id="1044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3552825"/>
            <a:ext cx="311308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238" y="285750"/>
            <a:ext cx="7716837" cy="5851525"/>
          </a:xfrm>
        </p:spPr>
        <p:txBody>
          <a:bodyPr/>
          <a:lstStyle/>
          <a:p>
            <a:pPr>
              <a:buFont typeface="Arial" charset="0"/>
              <a:buChar char="•"/>
              <a:defRPr/>
            </a:pPr>
            <a:r>
              <a:rPr lang="en-GB" sz="3200" dirty="0" smtClean="0">
                <a:solidFill>
                  <a:srgbClr val="272727"/>
                </a:solidFill>
              </a:rPr>
              <a:t>Knowledge of Passport, RPL rules</a:t>
            </a:r>
          </a:p>
          <a:p>
            <a:pPr>
              <a:buFont typeface="Arial" charset="0"/>
              <a:buChar char="•"/>
              <a:defRPr/>
            </a:pPr>
            <a:r>
              <a:rPr lang="en-GB" sz="3200" dirty="0" smtClean="0">
                <a:solidFill>
                  <a:srgbClr val="272727"/>
                </a:solidFill>
              </a:rPr>
              <a:t>Familiarity with Managers, Leaders and Guide Handbooks,  </a:t>
            </a:r>
          </a:p>
          <a:p>
            <a:pPr>
              <a:buFont typeface="Arial" charset="0"/>
              <a:buChar char="•"/>
              <a:defRPr/>
            </a:pPr>
            <a:r>
              <a:rPr lang="en-GB" sz="3200" dirty="0" smtClean="0">
                <a:solidFill>
                  <a:srgbClr val="272727"/>
                </a:solidFill>
              </a:rPr>
              <a:t>Knowledge of State and First Aid trainings</a:t>
            </a:r>
          </a:p>
          <a:p>
            <a:pPr>
              <a:buFont typeface="Arial" charset="0"/>
              <a:buChar char="•"/>
              <a:defRPr/>
            </a:pPr>
            <a:r>
              <a:rPr lang="en-GB" sz="3200" dirty="0" smtClean="0">
                <a:solidFill>
                  <a:srgbClr val="272727"/>
                </a:solidFill>
              </a:rPr>
              <a:t>Active listening</a:t>
            </a:r>
          </a:p>
          <a:p>
            <a:pPr>
              <a:buFont typeface="Arial" charset="0"/>
              <a:buChar char="•"/>
              <a:defRPr/>
            </a:pPr>
            <a:r>
              <a:rPr lang="en-GB" sz="3200" dirty="0" smtClean="0">
                <a:solidFill>
                  <a:srgbClr val="272727"/>
                </a:solidFill>
              </a:rPr>
              <a:t>Questioning</a:t>
            </a:r>
          </a:p>
          <a:p>
            <a:pPr>
              <a:buFont typeface="Arial" charset="0"/>
              <a:buChar char="•"/>
              <a:defRPr/>
            </a:pPr>
            <a:r>
              <a:rPr lang="en-GB" sz="3200" dirty="0" smtClean="0">
                <a:solidFill>
                  <a:srgbClr val="272727"/>
                </a:solidFill>
              </a:rPr>
              <a:t>Building trust</a:t>
            </a:r>
          </a:p>
          <a:p>
            <a:pPr>
              <a:buFont typeface="Arial" charset="0"/>
              <a:buChar char="•"/>
              <a:defRPr/>
            </a:pPr>
            <a:r>
              <a:rPr lang="en-GB" sz="3200" dirty="0" smtClean="0">
                <a:solidFill>
                  <a:srgbClr val="272727"/>
                </a:solidFill>
              </a:rPr>
              <a:t>Creativity – thinking through options</a:t>
            </a:r>
          </a:p>
          <a:p>
            <a:pPr>
              <a:buFont typeface="Arial" charset="0"/>
              <a:buChar char="•"/>
              <a:defRPr/>
            </a:pPr>
            <a:r>
              <a:rPr lang="en-GB" sz="3200" dirty="0" smtClean="0">
                <a:solidFill>
                  <a:srgbClr val="272727"/>
                </a:solidFill>
              </a:rPr>
              <a:t>Organising and planning etc.</a:t>
            </a:r>
          </a:p>
          <a:p>
            <a:pPr>
              <a:buFont typeface="Arial" charset="0"/>
              <a:buChar char="•"/>
              <a:defRPr/>
            </a:pPr>
            <a:endParaRPr lang="en-GB" dirty="0"/>
          </a:p>
        </p:txBody>
      </p:sp>
      <p:pic>
        <p:nvPicPr>
          <p:cNvPr id="1054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2418217"/>
            <a:ext cx="2257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2824</TotalTime>
  <Words>4896</Words>
  <Application>Microsoft Office PowerPoint</Application>
  <PresentationFormat>On-screen Show (4:3)</PresentationFormat>
  <Paragraphs>729</Paragraphs>
  <Slides>118</Slides>
  <Notes>105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118</vt:i4>
      </vt:variant>
    </vt:vector>
  </HeadingPairs>
  <TitlesOfParts>
    <vt:vector size="123" baseType="lpstr">
      <vt:lpstr>Alegreya Sans ExtraBold</vt:lpstr>
      <vt:lpstr>Alegreya Sans SC</vt:lpstr>
      <vt:lpstr>Arial</vt:lpstr>
      <vt:lpstr>Calibri</vt:lpstr>
      <vt:lpstr>Office Theme</vt:lpstr>
      <vt:lpstr>Learning Partner Training</vt:lpstr>
      <vt:lpstr>Passport Guidance Notes</vt:lpstr>
      <vt:lpstr>Qualification Summaries</vt:lpstr>
      <vt:lpstr>Support from start to completion    of Qualification</vt:lpstr>
      <vt:lpstr>PowerPoint Presentation</vt:lpstr>
      <vt:lpstr>Learning Partner Role</vt:lpstr>
      <vt:lpstr>PowerPoint Presentation</vt:lpstr>
      <vt:lpstr>Exercise </vt:lpstr>
      <vt:lpstr>Passport </vt:lpstr>
      <vt:lpstr>PowerPoint Presentation</vt:lpstr>
      <vt:lpstr>District Manager</vt:lpstr>
      <vt:lpstr>PowerPoint Presentation</vt:lpstr>
      <vt:lpstr>PowerPoint Presentation</vt:lpstr>
      <vt:lpstr>District Manager</vt:lpstr>
      <vt:lpstr>PowerPoint Presentation</vt:lpstr>
      <vt:lpstr>PowerPoint Presentation</vt:lpstr>
      <vt:lpstr>District Manager</vt:lpstr>
      <vt:lpstr>PowerPoint Presentation</vt:lpstr>
      <vt:lpstr>PowerPoint Presentation</vt:lpstr>
      <vt:lpstr>District Manager</vt:lpstr>
      <vt:lpstr>District Manager</vt:lpstr>
      <vt:lpstr>PowerPoint Presentation</vt:lpstr>
      <vt:lpstr>PowerPoint Presentation</vt:lpstr>
      <vt:lpstr>PowerPoint Presentation</vt:lpstr>
      <vt:lpstr>PowerPoint Presentation</vt:lpstr>
      <vt:lpstr>PowerPoint Presentation</vt:lpstr>
      <vt:lpstr>District Manager</vt:lpstr>
      <vt:lpstr>Quiz</vt:lpstr>
      <vt:lpstr>What does ALQP stand for? </vt:lpstr>
      <vt:lpstr>PowerPoint Presentation</vt:lpstr>
      <vt:lpstr>What are Primary Roles? </vt:lpstr>
      <vt:lpstr>PowerPoint Presentation</vt:lpstr>
      <vt:lpstr>Where can this information be found?</vt:lpstr>
      <vt:lpstr>PowerPoint Presentation</vt:lpstr>
      <vt:lpstr>What is the first thing a District/Region Manager should     do for her NYQ Leader or Manager? </vt:lpstr>
      <vt:lpstr>PowerPoint Presentation</vt:lpstr>
      <vt:lpstr>When should the Induction be  filled out? </vt:lpstr>
      <vt:lpstr>PowerPoint Presentation</vt:lpstr>
      <vt:lpstr>Who fills out the Induction?</vt:lpstr>
      <vt:lpstr>PowerPoint Presentation</vt:lpstr>
      <vt:lpstr>What other responsibilities does  the Region/District Manager have towards  her NYQ Leader/Manager?</vt:lpstr>
      <vt:lpstr>PowerPoint Presentation</vt:lpstr>
      <vt:lpstr>Where can this information be found? </vt:lpstr>
      <vt:lpstr>PowerPoint Presentation</vt:lpstr>
      <vt:lpstr>Who appoints the Learning Partner</vt:lpstr>
      <vt:lpstr>PowerPoint Presentation</vt:lpstr>
      <vt:lpstr>Who can be a Learning Partner?</vt:lpstr>
      <vt:lpstr>PowerPoint Presentation</vt:lpstr>
      <vt:lpstr>Where is the Learning Partner appointed to? </vt:lpstr>
      <vt:lpstr>PowerPoint Presentation</vt:lpstr>
      <vt:lpstr>What is the main purpose of the Learning Partner role?</vt:lpstr>
      <vt:lpstr>PowerPoint Presentation</vt:lpstr>
      <vt:lpstr>What is the first task the Learning Partner does for the NYQ Leader/Manager</vt:lpstr>
      <vt:lpstr>PowerPoint Presentation</vt:lpstr>
      <vt:lpstr>How does the Learning Partner assess the NYQ Leader or Manager</vt:lpstr>
      <vt:lpstr>PowerPoint Presentation</vt:lpstr>
      <vt:lpstr>Where can the PD for the Learning Partner be found?</vt:lpstr>
      <vt:lpstr>PowerPoint Presentation</vt:lpstr>
      <vt:lpstr>What resources might the Learning Partner need access to?</vt:lpstr>
      <vt:lpstr>PowerPoint Presentation</vt:lpstr>
      <vt:lpstr>Where can you find what the  major tasks are for the Learning Partner?</vt:lpstr>
      <vt:lpstr>PowerPoint Presentation</vt:lpstr>
      <vt:lpstr>Where do you get a copy of  the Guidance notes?</vt:lpstr>
      <vt:lpstr>PowerPoint Presentation</vt:lpstr>
      <vt:lpstr>Skills needed to be an effective Learning Partner </vt:lpstr>
      <vt:lpstr>Adult Learning Styles</vt:lpstr>
      <vt:lpstr>PowerPoint Presentation</vt:lpstr>
      <vt:lpstr>PowerPoint Presentation</vt:lpstr>
      <vt:lpstr>Learning approach of ALQP</vt:lpstr>
      <vt:lpstr>Ways Leaders Learn</vt:lpstr>
      <vt:lpstr>Fundamental Skills</vt:lpstr>
      <vt:lpstr>LP Skills - Observation</vt:lpstr>
      <vt:lpstr>Active Listening</vt:lpstr>
      <vt:lpstr>Why active listening as a  Learning Partner?</vt:lpstr>
      <vt:lpstr>Orientation to the Speaker</vt:lpstr>
      <vt:lpstr>LP Skills – Questioning</vt:lpstr>
      <vt:lpstr>PowerPoint Presentation</vt:lpstr>
      <vt:lpstr>LP Skills - Coaching the new Leader</vt:lpstr>
      <vt:lpstr>PowerPoint Presentation</vt:lpstr>
      <vt:lpstr>GROW model of coaching</vt:lpstr>
      <vt:lpstr>PowerPoint Presentation</vt:lpstr>
      <vt:lpstr>LP Skills - Building trust</vt:lpstr>
      <vt:lpstr>How could you kill trust?</vt:lpstr>
      <vt:lpstr>PowerPoint Presentation</vt:lpstr>
      <vt:lpstr>Steps to Qualification</vt:lpstr>
      <vt:lpstr>Recognition of Prior Learning</vt:lpstr>
      <vt:lpstr>RPL standard of evidence</vt:lpstr>
      <vt:lpstr>PowerPoint Presentation</vt:lpstr>
      <vt:lpstr>PowerPoint Presentation</vt:lpstr>
      <vt:lpstr>PowerPoint Presentation</vt:lpstr>
      <vt:lpstr>Answer </vt:lpstr>
      <vt:lpstr>PowerPoint Presentation</vt:lpstr>
      <vt:lpstr>PowerPoint Presentation</vt:lpstr>
      <vt:lpstr>District Manager</vt:lpstr>
      <vt:lpstr>Answer </vt:lpstr>
      <vt:lpstr>District Manager</vt:lpstr>
      <vt:lpstr>Answer </vt:lpstr>
      <vt:lpstr>What skills and knowledge are required to put together a Learning Plan?</vt:lpstr>
      <vt:lpstr>PowerPoint Presentation</vt:lpstr>
      <vt:lpstr>Learning Plan </vt:lpstr>
      <vt:lpstr>Identifying alternative activities</vt:lpstr>
      <vt:lpstr>Summary of Learning Plan</vt:lpstr>
      <vt:lpstr>Exercise on Learning Plan</vt:lpstr>
      <vt:lpstr>Progress Meetings</vt:lpstr>
      <vt:lpstr>10 week term plan</vt:lpstr>
      <vt:lpstr>The District Manager at work</vt:lpstr>
      <vt:lpstr>Outcomes of progress meetings</vt:lpstr>
      <vt:lpstr>At the meeting</vt:lpstr>
      <vt:lpstr>At the meeting</vt:lpstr>
      <vt:lpstr>Quality assurance of sign-offs</vt:lpstr>
      <vt:lpstr>Reflections on modules</vt:lpstr>
      <vt:lpstr>PowerPoint Presentation</vt:lpstr>
      <vt:lpstr>Summary</vt:lpstr>
      <vt:lpstr>PowerPoint Presentation</vt:lpstr>
      <vt:lpstr>PowerPoint Presentation</vt:lpstr>
      <vt:lpstr>PowerPoint Presentation</vt:lpstr>
      <vt:lpstr>PowerPoint Presentation</vt:lpstr>
      <vt:lpstr>There is no teaching to compare with example.</vt:lpstr>
    </vt:vector>
  </TitlesOfParts>
  <Company>Dobson's Printing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Barber</dc:creator>
  <cp:lastModifiedBy>Jane Boroky</cp:lastModifiedBy>
  <cp:revision>254</cp:revision>
  <cp:lastPrinted>2018-02-14T04:04:03Z</cp:lastPrinted>
  <dcterms:created xsi:type="dcterms:W3CDTF">2014-07-21T00:51:48Z</dcterms:created>
  <dcterms:modified xsi:type="dcterms:W3CDTF">2018-05-06T06:44:35Z</dcterms:modified>
</cp:coreProperties>
</file>